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6" r:id="rId3"/>
    <p:sldId id="319" r:id="rId4"/>
    <p:sldId id="307" r:id="rId5"/>
    <p:sldId id="354" r:id="rId6"/>
    <p:sldId id="374" r:id="rId7"/>
    <p:sldId id="259" r:id="rId8"/>
    <p:sldId id="260" r:id="rId9"/>
    <p:sldId id="363" r:id="rId10"/>
    <p:sldId id="310" r:id="rId11"/>
    <p:sldId id="314" r:id="rId12"/>
    <p:sldId id="375" r:id="rId13"/>
    <p:sldId id="320" r:id="rId14"/>
    <p:sldId id="362" r:id="rId15"/>
    <p:sldId id="370" r:id="rId16"/>
    <p:sldId id="258" r:id="rId17"/>
    <p:sldId id="365" r:id="rId18"/>
    <p:sldId id="368" r:id="rId19"/>
    <p:sldId id="361" r:id="rId20"/>
    <p:sldId id="366" r:id="rId21"/>
    <p:sldId id="367" r:id="rId22"/>
    <p:sldId id="371" r:id="rId23"/>
    <p:sldId id="373" r:id="rId24"/>
    <p:sldId id="315" r:id="rId25"/>
    <p:sldId id="364" r:id="rId26"/>
    <p:sldId id="316" r:id="rId27"/>
    <p:sldId id="369" r:id="rId28"/>
    <p:sldId id="359" r:id="rId29"/>
    <p:sldId id="300" r:id="rId30"/>
    <p:sldId id="325" r:id="rId31"/>
    <p:sldId id="297" r:id="rId32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75412" autoAdjust="0"/>
  </p:normalViewPr>
  <p:slideViewPr>
    <p:cSldViewPr snapToGrid="0">
      <p:cViewPr varScale="1">
        <p:scale>
          <a:sx n="50" d="100"/>
          <a:sy n="50" d="100"/>
        </p:scale>
        <p:origin x="1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042709" cy="461804"/>
          </a:xfrm>
          <a:prstGeom prst="rect">
            <a:avLst/>
          </a:prstGeom>
          <a:noFill/>
          <a:ln>
            <a:noFill/>
          </a:ln>
        </p:spPr>
        <p:txBody>
          <a:bodyPr vert="horz" wrap="square" lIns="81983" tIns="40991" rIns="81983" bIns="40991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7692" y="0"/>
            <a:ext cx="3042708" cy="461804"/>
          </a:xfrm>
          <a:prstGeom prst="rect">
            <a:avLst/>
          </a:prstGeom>
          <a:noFill/>
          <a:ln>
            <a:noFill/>
          </a:ln>
        </p:spPr>
        <p:txBody>
          <a:bodyPr vert="horz" wrap="square" lIns="81983" tIns="40991" rIns="81983" bIns="40991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1" y="8774271"/>
            <a:ext cx="3042709" cy="461804"/>
          </a:xfrm>
          <a:prstGeom prst="rect">
            <a:avLst/>
          </a:prstGeom>
          <a:noFill/>
          <a:ln>
            <a:noFill/>
          </a:ln>
        </p:spPr>
        <p:txBody>
          <a:bodyPr vert="horz" wrap="square" lIns="81983" tIns="40991" rIns="81983" bIns="40991" anchor="b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7692" y="8774271"/>
            <a:ext cx="3042708" cy="461804"/>
          </a:xfrm>
          <a:prstGeom prst="rect">
            <a:avLst/>
          </a:prstGeom>
          <a:noFill/>
          <a:ln>
            <a:noFill/>
          </a:ln>
        </p:spPr>
        <p:txBody>
          <a:bodyPr vert="horz" wrap="square" lIns="81983" tIns="40991" rIns="81983" bIns="40991" anchor="b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fld id="{D345E4D4-3DCA-4E20-BBD8-8B814095C69D}" type="slidenum">
              <a:rPr lang="en-US"/>
              <a:pPr>
                <a:defRPr sz="14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6975" y="701675"/>
            <a:ext cx="4614863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/>
          <a:lstStyle/>
          <a:p>
            <a:pPr lvl="0"/>
            <a:endParaRPr lang="en-US" noProof="0" dirty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042709" cy="4618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967692" y="0"/>
            <a:ext cx="3042708" cy="4618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1" y="8774271"/>
            <a:ext cx="3042709" cy="4618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67692" y="8774271"/>
            <a:ext cx="3042708" cy="4618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D1F90AA8-650D-4354-85D1-358AEC7E6F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7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MS Gothic" pitchFamily="2"/>
        <a:cs typeface="Ari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54141" indent="-290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60216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24302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88388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5247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16562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80649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94473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BE4AC-50BD-447A-B6A8-62C38F0AF62A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33513" y="771525"/>
            <a:ext cx="5078412" cy="3810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95161" y="4824888"/>
            <a:ext cx="6354798" cy="4573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9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9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</p:spPr>
        <p:txBody>
          <a:bodyPr lIns="92818" tIns="92818" rIns="92818" bIns="46408" anchorCtr="0"/>
          <a:lstStyle/>
          <a:p>
            <a:pPr>
              <a:defRPr/>
            </a:pPr>
            <a:fld id="{BBA48057-4240-419F-9BDF-10A95A86C248}" type="slidenum">
              <a:rPr sz="1200">
                <a:solidFill>
                  <a:srgbClr val="000000"/>
                </a:solidFill>
                <a:ea typeface="+mn-ea" pitchFamily="2"/>
                <a:cs typeface="Arial" pitchFamily="2"/>
              </a:rPr>
              <a:pPr>
                <a:defRPr/>
              </a:pPr>
              <a:t>13</a:t>
            </a:fld>
            <a:endParaRPr sz="1200">
              <a:solidFill>
                <a:srgbClr val="000000"/>
              </a:solidFill>
              <a:ea typeface="+mn-ea" pitchFamily="2"/>
              <a:cs typeface="Arial" pitchFamily="2"/>
            </a:endParaRPr>
          </a:p>
        </p:txBody>
      </p:sp>
      <p:sp>
        <p:nvSpPr>
          <p:cNvPr id="10243" name="Slide Number Placeholder 6"/>
          <p:cNvSpPr txBox="1">
            <a:spLocks noGrp="1"/>
          </p:cNvSpPr>
          <p:nvPr/>
        </p:nvSpPr>
        <p:spPr bwMode="auto">
          <a:xfrm>
            <a:off x="3967692" y="8774271"/>
            <a:ext cx="304270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r" eaLnBrk="1"/>
            <a:fld id="{935A5126-CFCF-4965-AC2A-3D4379C88908}" type="slidenum">
              <a:rPr lang="en-US"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13</a:t>
            </a:fld>
            <a:endParaRPr lang="en-US"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6975" y="692150"/>
            <a:ext cx="4616450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8" tIns="92818" rIns="92818" bIns="46408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2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</p:spPr>
        <p:txBody>
          <a:bodyPr lIns="92818" tIns="92818" rIns="92818" bIns="46408" anchorCtr="0"/>
          <a:lstStyle/>
          <a:p>
            <a:pPr>
              <a:defRPr/>
            </a:pPr>
            <a:fld id="{BBA48057-4240-419F-9BDF-10A95A86C248}" type="slidenum">
              <a:rPr sz="1200">
                <a:solidFill>
                  <a:srgbClr val="000000"/>
                </a:solidFill>
                <a:ea typeface="+mn-ea" pitchFamily="2"/>
                <a:cs typeface="Arial" pitchFamily="2"/>
              </a:rPr>
              <a:pPr>
                <a:defRPr/>
              </a:pPr>
              <a:t>16</a:t>
            </a:fld>
            <a:endParaRPr sz="1200">
              <a:solidFill>
                <a:srgbClr val="000000"/>
              </a:solidFill>
              <a:ea typeface="+mn-ea" pitchFamily="2"/>
              <a:cs typeface="Arial" pitchFamily="2"/>
            </a:endParaRPr>
          </a:p>
        </p:txBody>
      </p:sp>
      <p:sp>
        <p:nvSpPr>
          <p:cNvPr id="10243" name="Slide Number Placeholder 6"/>
          <p:cNvSpPr txBox="1">
            <a:spLocks noGrp="1"/>
          </p:cNvSpPr>
          <p:nvPr/>
        </p:nvSpPr>
        <p:spPr bwMode="auto">
          <a:xfrm>
            <a:off x="3967692" y="8774271"/>
            <a:ext cx="304270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r" eaLnBrk="1"/>
            <a:fld id="{935A5126-CFCF-4965-AC2A-3D4379C88908}" type="slidenum">
              <a:rPr lang="en-US"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16</a:t>
            </a:fld>
            <a:endParaRPr lang="en-US"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6975" y="692150"/>
            <a:ext cx="4616450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8" tIns="92818" rIns="92818" bIns="46408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/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6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</p:spPr>
        <p:txBody>
          <a:bodyPr lIns="92818" tIns="92818" rIns="92818" bIns="46408" anchorCtr="0"/>
          <a:lstStyle/>
          <a:p>
            <a:pPr>
              <a:defRPr/>
            </a:pPr>
            <a:fld id="{BBA48057-4240-419F-9BDF-10A95A86C248}" type="slidenum">
              <a:rPr sz="1200">
                <a:solidFill>
                  <a:srgbClr val="000000"/>
                </a:solidFill>
                <a:ea typeface="+mn-ea" pitchFamily="2"/>
                <a:cs typeface="Arial" pitchFamily="2"/>
              </a:rPr>
              <a:pPr>
                <a:defRPr/>
              </a:pPr>
              <a:t>19</a:t>
            </a:fld>
            <a:endParaRPr sz="1200">
              <a:solidFill>
                <a:srgbClr val="000000"/>
              </a:solidFill>
              <a:ea typeface="+mn-ea" pitchFamily="2"/>
              <a:cs typeface="Arial" pitchFamily="2"/>
            </a:endParaRPr>
          </a:p>
        </p:txBody>
      </p:sp>
      <p:sp>
        <p:nvSpPr>
          <p:cNvPr id="10243" name="Slide Number Placeholder 6"/>
          <p:cNvSpPr txBox="1">
            <a:spLocks noGrp="1"/>
          </p:cNvSpPr>
          <p:nvPr/>
        </p:nvSpPr>
        <p:spPr bwMode="auto">
          <a:xfrm>
            <a:off x="3967692" y="8774271"/>
            <a:ext cx="304270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r" eaLnBrk="1"/>
            <a:fld id="{935A5126-CFCF-4965-AC2A-3D4379C88908}" type="slidenum">
              <a:rPr lang="en-US"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19</a:t>
            </a:fld>
            <a:endParaRPr lang="en-US"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6975" y="692150"/>
            <a:ext cx="4616450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8" tIns="92818" rIns="92818" bIns="46408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/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2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51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68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5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7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5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</p:spPr>
        <p:txBody>
          <a:bodyPr lIns="92818" tIns="92818" rIns="92818" bIns="46408" anchorCtr="0"/>
          <a:lstStyle/>
          <a:p>
            <a:pPr>
              <a:defRPr/>
            </a:pPr>
            <a:fld id="{BBA48057-4240-419F-9BDF-10A95A86C248}" type="slidenum">
              <a:rPr sz="1200">
                <a:solidFill>
                  <a:srgbClr val="000000"/>
                </a:solidFill>
                <a:ea typeface="+mn-ea" pitchFamily="2"/>
                <a:cs typeface="Arial" pitchFamily="2"/>
              </a:rPr>
              <a:pPr>
                <a:defRPr/>
              </a:pPr>
              <a:t>28</a:t>
            </a:fld>
            <a:endParaRPr sz="1200">
              <a:solidFill>
                <a:srgbClr val="000000"/>
              </a:solidFill>
              <a:ea typeface="+mn-ea" pitchFamily="2"/>
              <a:cs typeface="Arial" pitchFamily="2"/>
            </a:endParaRPr>
          </a:p>
        </p:txBody>
      </p:sp>
      <p:sp>
        <p:nvSpPr>
          <p:cNvPr id="10243" name="Slide Number Placeholder 6"/>
          <p:cNvSpPr txBox="1">
            <a:spLocks noGrp="1"/>
          </p:cNvSpPr>
          <p:nvPr/>
        </p:nvSpPr>
        <p:spPr bwMode="auto">
          <a:xfrm>
            <a:off x="3967692" y="8774271"/>
            <a:ext cx="3042708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algn="r" eaLnBrk="1"/>
            <a:fld id="{935A5126-CFCF-4965-AC2A-3D4379C88908}" type="slidenum">
              <a:rPr lang="en-US"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/>
              <a:t>28</a:t>
            </a:fld>
            <a:endParaRPr lang="en-US"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6975" y="692150"/>
            <a:ext cx="4616450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024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8" tIns="92818" rIns="92818" bIns="46408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3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54141" indent="-290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60216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24302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88388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5247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16562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80649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94473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E3873-D38E-472E-B29D-25EB027BF8FC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6975" y="692150"/>
            <a:ext cx="4616450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8" tIns="92818" rIns="92818" bIns="46408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55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54141" indent="-290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60216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24302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88388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5247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16562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80649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94473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9F144-60AC-4757-ADE1-C018A5F1B31F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6975" y="701675"/>
            <a:ext cx="4614863" cy="34623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2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14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54141" indent="-2900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60216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24302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88388" indent="-2320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5247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16562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80649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944735" indent="-2320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BE4AC-50BD-447A-B6A8-62C38F0AF62A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33513" y="771525"/>
            <a:ext cx="5078412" cy="3810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95161" y="4824888"/>
            <a:ext cx="6354798" cy="4573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9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95528" cy="440506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C8B8-32E4-4D63-8B31-88FF9D2D7AC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0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891" y="4300100"/>
            <a:ext cx="5571712" cy="436115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6C8B8-32E4-4D63-8B31-88FF9D2D7AC6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0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B2834-6F05-4244-80C5-7B261630821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93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B2834-6F05-4244-80C5-7B261630821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92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9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51A6-A777-4A87-BC12-D8CA2E2096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17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9" y="17621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C1C5-C851-4718-A48C-1FEE45FA4B4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1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5D98-4F2B-4AE0-9518-8B4F435744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1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42" y="1651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44" y="1820092"/>
            <a:ext cx="7886700" cy="43513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4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429904" y="6349479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E559-ADD2-482D-8474-578B493BAA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63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62" y="17621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3B66-C118-4AD2-BFCF-A14A89B0AE7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69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8711-BC44-4C13-A600-9328A38772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82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C5D8-D12C-46E6-9CC3-FEC6FAF473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58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2710-2D0B-4AF9-B9E8-C7D485126C4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5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BC80-55CA-4228-840D-6BB2E5B38E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10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7B6D-EAF1-4B3D-8959-BF667F80B3D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0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6286500"/>
            <a:ext cx="831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ctr" anchorCtr="0">
            <a:noAutofit/>
          </a:bodyPr>
          <a:lstStyle>
            <a:lvl1pPr marL="0" marR="0" lvl="0" indent="0" algn="l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r>
              <a:rPr lang="en-US"/>
              <a:t>November 8, 2016</a:t>
            </a: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854325" y="6356350"/>
            <a:ext cx="336073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ctr" anchorCtr="0">
            <a:noAutofit/>
          </a:bodyPr>
          <a:lstStyle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B784A94-C275-4908-9ECE-C456433FC0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 pitchFamily="18"/>
          <a:ea typeface="MS Gothic" pitchFamily="2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9pPr>
    </p:titleStyle>
    <p:bodyStyle>
      <a:lvl1pPr algn="ctr" rtl="0" eaLnBrk="0" fontAlgn="base" hangingPunct="0">
        <a:spcBef>
          <a:spcPts val="763"/>
        </a:spcBef>
        <a:spcAft>
          <a:spcPct val="0"/>
        </a:spcAft>
        <a:defRPr lang="en-US" sz="3200" kern="1200">
          <a:solidFill>
            <a:srgbClr val="8B8B8B"/>
          </a:solidFill>
          <a:latin typeface="Calibri" pitchFamily="18"/>
          <a:ea typeface="MS Gothic" pitchFamily="2"/>
          <a:cs typeface="Tahoma" pitchFamily="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1143000" y="4478338"/>
            <a:ext cx="6858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eaLnBrk="1" hangingPunct="1"/>
            <a:r>
              <a:rPr lang="en-CA" altLang="en-US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Civic Hospital Neighbourhood Association </a:t>
            </a:r>
          </a:p>
          <a:p>
            <a:pPr eaLnBrk="1" hangingPunct="1"/>
            <a:r>
              <a:rPr lang="en-CA" altLang="en-US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Annual General Meeting</a:t>
            </a:r>
          </a:p>
          <a:p>
            <a:pPr eaLnBrk="1" hangingPunct="1">
              <a:spcBef>
                <a:spcPts val="475"/>
              </a:spcBef>
            </a:pPr>
            <a:r>
              <a:rPr lang="en-CA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Nov. 13, 2019</a:t>
            </a:r>
          </a:p>
          <a:p>
            <a:pPr eaLnBrk="1" hangingPunct="1">
              <a:spcBef>
                <a:spcPts val="475"/>
              </a:spcBef>
            </a:pPr>
            <a:r>
              <a:rPr lang="en-CA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www.chnaottawa.ca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2" y="-688709"/>
            <a:ext cx="8128704" cy="60965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01" y="903561"/>
            <a:ext cx="6794107" cy="967442"/>
          </a:xfrm>
        </p:spPr>
        <p:txBody>
          <a:bodyPr/>
          <a:lstStyle/>
          <a:p>
            <a:r>
              <a:rPr lang="en-US" sz="4000" dirty="0"/>
              <a:t>2019 Events  </a:t>
            </a:r>
            <a:r>
              <a:rPr lang="en-US" sz="2800" dirty="0"/>
              <a:t>– Karen Wright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EE7CA29-A2E6-4018-823C-21436AD6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4325" y="6356350"/>
            <a:ext cx="3360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2019 Events - MAY</a:t>
            </a:r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 r="-5" b="-5"/>
          <a:stretch/>
        </p:blipFill>
        <p:spPr>
          <a:xfrm rot="5400000">
            <a:off x="-301233" y="862965"/>
            <a:ext cx="3930978" cy="2846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405B7-8377-4349-B445-18DB58F75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r="35297"/>
          <a:stretch/>
        </p:blipFill>
        <p:spPr>
          <a:xfrm>
            <a:off x="3148788" y="320511"/>
            <a:ext cx="2846070" cy="3930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7AC17-FA3C-440B-94A4-6DF19A3CA7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0698" b="-2"/>
          <a:stretch/>
        </p:blipFill>
        <p:spPr>
          <a:xfrm>
            <a:off x="6056356" y="320511"/>
            <a:ext cx="2846070" cy="393097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4A7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B38582-75C5-481F-8962-3CBAB18BB2E7}"/>
              </a:ext>
            </a:extLst>
          </p:cNvPr>
          <p:cNvSpPr/>
          <p:nvPr/>
        </p:nvSpPr>
        <p:spPr>
          <a:xfrm>
            <a:off x="3178060" y="6415855"/>
            <a:ext cx="2787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sz="1200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sz="1200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lang="en-US" altLang="en-US" sz="120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D7BE9-0E4C-416A-A349-BF9C5290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8, 2016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292A1-6AFE-46B5-ADA3-080BD155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E0B78-7B4B-4EE8-A0A3-C87FCFBC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82710-2D0B-4AF9-B9E8-C7D485126C4C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6" name="Picture 5" descr="A screenshot of a newspaper&#10;&#10;Description automatically generated">
            <a:extLst>
              <a:ext uri="{FF2B5EF4-FFF2-40B4-BE49-F238E27FC236}">
                <a16:creationId xmlns:a16="http://schemas.microsoft.com/office/drawing/2014/main" id="{497AE9EC-6ED2-42EC-A9D0-50DECEAE7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8" y="0"/>
            <a:ext cx="928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</a:t>
            </a:r>
            <a:r>
              <a:rPr lang="en-US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</a:t>
            </a:r>
            <a:r>
              <a:rPr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Events</a:t>
            </a:r>
            <a:r>
              <a:rPr lang="en-US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June</a:t>
            </a:r>
            <a:br>
              <a:rPr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endParaRPr altLang="en-US" sz="2800" dirty="0"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D24F7-68BA-41F6-8FD2-43C561D84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68" y="1635172"/>
            <a:ext cx="5726263" cy="38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061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D5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B3BEB-0B37-4014-8C5E-93633DCD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2019 Heritage Ottawa Event - September</a:t>
            </a:r>
          </a:p>
        </p:txBody>
      </p:sp>
      <p:pic>
        <p:nvPicPr>
          <p:cNvPr id="9" name="Picture Placeholder 8" descr="A tree in front of a building&#10;&#10;Description automatically generated">
            <a:extLst>
              <a:ext uri="{FF2B5EF4-FFF2-40B4-BE49-F238E27FC236}">
                <a16:creationId xmlns:a16="http://schemas.microsoft.com/office/drawing/2014/main" id="{E53DB567-45FA-463F-A70F-AD8146C212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r="7453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53A4D-4541-4051-A4DD-B9547772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6535157"/>
            <a:ext cx="494564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Civic Hospital Neighbourhood Association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02FC-9D6D-4DC0-8AD8-206D78751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Kudos to Andy Billingsley, Co-Chair Heritage and History</a:t>
            </a:r>
          </a:p>
          <a:p>
            <a:pPr algn="l" eaLnBrk="1" hangingPunct="1"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Over 80 Participants- most ever on a Heritage Ottawa </a:t>
            </a:r>
            <a:r>
              <a:rPr lang="en-US" sz="17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neighbourhood</a:t>
            </a: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walking tour!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09E90-E5A6-4396-B7C3-2113381F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21989" y="6535157"/>
            <a:ext cx="161560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sz="10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0C59B-B31D-4B80-ADDF-16CC9907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117B6D-EAF1-4B3D-8959-BF667F80B3D0}" type="slidenum">
              <a:rPr lang="en-U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sz="10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88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E573C-DA9A-4259-B613-9861913E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8, 2016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80661-9118-48D2-8408-332CAE48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B6A5B-A3EB-47BA-AEC6-CCF97605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82710-2D0B-4AF9-B9E8-C7D485126C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A screenshot of a newspaper&#10;&#10;Description automatically generated">
            <a:extLst>
              <a:ext uri="{FF2B5EF4-FFF2-40B4-BE49-F238E27FC236}">
                <a16:creationId xmlns:a16="http://schemas.microsoft.com/office/drawing/2014/main" id="{058F9E9F-47F6-40F6-98A7-D1A6EE07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776287"/>
            <a:ext cx="40386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CD352-F078-4BB8-B3A3-00263E87B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5646" b="-2"/>
          <a:stretch/>
        </p:blipFill>
        <p:spPr>
          <a:xfrm>
            <a:off x="5536407" y="1"/>
            <a:ext cx="3607593" cy="250183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r="2" b="21435"/>
          <a:stretch/>
        </p:blipFill>
        <p:spPr>
          <a:xfrm>
            <a:off x="4030979" y="2663706"/>
            <a:ext cx="3470195" cy="4197911"/>
          </a:xfrm>
          <a:custGeom>
            <a:avLst/>
            <a:gdLst>
              <a:gd name="connsiteX0" fmla="*/ 1945141 w 4626927"/>
              <a:gd name="connsiteY0" fmla="*/ 0 h 4197911"/>
              <a:gd name="connsiteX1" fmla="*/ 1951364 w 4626927"/>
              <a:gd name="connsiteY1" fmla="*/ 0 h 4197911"/>
              <a:gd name="connsiteX2" fmla="*/ 3141155 w 4626927"/>
              <a:gd name="connsiteY2" fmla="*/ 0 h 4197911"/>
              <a:gd name="connsiteX3" fmla="*/ 4626927 w 4626927"/>
              <a:gd name="connsiteY3" fmla="*/ 0 h 4197911"/>
              <a:gd name="connsiteX4" fmla="*/ 2681786 w 4626927"/>
              <a:gd name="connsiteY4" fmla="*/ 4197911 h 4197911"/>
              <a:gd name="connsiteX5" fmla="*/ 0 w 4626927"/>
              <a:gd name="connsiteY5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74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791" y="3951027"/>
            <a:ext cx="3560147" cy="2130364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 </a:t>
            </a:r>
          </a:p>
          <a:p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 txBox="1">
            <a:spLocks noGrp="1"/>
          </p:cNvSpPr>
          <p:nvPr>
            <p:ph type="title"/>
          </p:nvPr>
        </p:nvSpPr>
        <p:spPr>
          <a:xfrm>
            <a:off x="511791" y="3098042"/>
            <a:ext cx="3981734" cy="852985"/>
          </a:xfrm>
        </p:spPr>
        <p:txBody>
          <a:bodyPr>
            <a:normAutofit/>
          </a:bodyPr>
          <a:lstStyle/>
          <a:p>
            <a:pPr eaLnBrk="1">
              <a:lnSpc>
                <a:spcPct val="90000"/>
              </a:lnSpc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2019 Events - October</a:t>
            </a:r>
            <a:b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endParaRPr lang="en-US" altLang="en-US" sz="2600">
              <a:solidFill>
                <a:srgbClr val="FFFFFF"/>
              </a:solidFill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64C15802-8E04-44FA-B7B1-51520868B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14818" b="-3"/>
          <a:stretch/>
        </p:blipFill>
        <p:spPr>
          <a:xfrm>
            <a:off x="3506652" y="-1"/>
            <a:ext cx="2758363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463EB-E402-4DA3-A3DD-505FB14990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r="19124" b="2"/>
          <a:stretch/>
        </p:blipFill>
        <p:spPr>
          <a:xfrm>
            <a:off x="1710550" y="2"/>
            <a:ext cx="2545457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77652-18F7-4051-A659-41F9F2247F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11530" b="-3"/>
          <a:stretch/>
        </p:blipFill>
        <p:spPr>
          <a:xfrm>
            <a:off x="2" y="-6235"/>
            <a:ext cx="2441552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11791" y="6356350"/>
            <a:ext cx="329710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FFFFFF">
                    <a:alpha val="80000"/>
                  </a:srgbClr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A35F4-3F99-4AB1-A23D-D79B2E15F7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611"/>
          <a:stretch/>
        </p:blipFill>
        <p:spPr>
          <a:xfrm>
            <a:off x="6198721" y="2660089"/>
            <a:ext cx="2945279" cy="4197911"/>
          </a:xfrm>
          <a:custGeom>
            <a:avLst/>
            <a:gdLst>
              <a:gd name="connsiteX0" fmla="*/ 1945141 w 3927039"/>
              <a:gd name="connsiteY0" fmla="*/ 0 h 4197911"/>
              <a:gd name="connsiteX1" fmla="*/ 1951364 w 3927039"/>
              <a:gd name="connsiteY1" fmla="*/ 0 h 4197911"/>
              <a:gd name="connsiteX2" fmla="*/ 3141155 w 3927039"/>
              <a:gd name="connsiteY2" fmla="*/ 0 h 4197911"/>
              <a:gd name="connsiteX3" fmla="*/ 3927039 w 3927039"/>
              <a:gd name="connsiteY3" fmla="*/ 0 h 4197911"/>
              <a:gd name="connsiteX4" fmla="*/ 3927039 w 3927039"/>
              <a:gd name="connsiteY4" fmla="*/ 4194293 h 4197911"/>
              <a:gd name="connsiteX5" fmla="*/ 2683462 w 3927039"/>
              <a:gd name="connsiteY5" fmla="*/ 4194293 h 4197911"/>
              <a:gd name="connsiteX6" fmla="*/ 2681786 w 3927039"/>
              <a:gd name="connsiteY6" fmla="*/ 4197911 h 4197911"/>
              <a:gd name="connsiteX7" fmla="*/ 0 w 3927039"/>
              <a:gd name="connsiteY7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5536E-A308-43AD-B877-04AD9C08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Fairmont Park Renaming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0E077-9C80-43A1-B074-37C69978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213" y="5853864"/>
            <a:ext cx="26074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Placeholder 8" descr="A person holding a sign&#10;&#10;Description automatically generated">
            <a:extLst>
              <a:ext uri="{FF2B5EF4-FFF2-40B4-BE49-F238E27FC236}">
                <a16:creationId xmlns:a16="http://schemas.microsoft.com/office/drawing/2014/main" id="{32D57941-E850-4C6C-90FD-02C057B7EA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10876"/>
          <a:stretch>
            <a:fillRect/>
          </a:stretch>
        </p:blipFill>
        <p:spPr>
          <a:xfrm>
            <a:off x="3865366" y="841847"/>
            <a:ext cx="4915159" cy="518224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15D6F-C556-4880-B0AE-BCC91CF5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8222" y="6423025"/>
            <a:ext cx="42142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7B78-367F-4751-B875-7063E12F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117B6D-EAF1-4B3D-8959-BF667F80B3D0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9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7F9A-B169-48D7-A5F8-FBE86410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23878"/>
            <a:ext cx="5878095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Financial Update: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Julie </a:t>
            </a:r>
            <a:r>
              <a:rPr lang="en-US" sz="5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Westall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31382-9CF2-4A4D-8A34-2F23256B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382902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New Tent!</a:t>
            </a:r>
            <a:endParaRPr altLang="en-US" sz="2800" dirty="0"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  <a:endParaRPr altLang="en-US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A35F4-3F99-4AB1-A23D-D79B2E15F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0303" y="3232281"/>
            <a:ext cx="1635306" cy="297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078" y="1151632"/>
            <a:ext cx="1144356" cy="2080649"/>
          </a:xfrm>
          <a:prstGeom prst="rect">
            <a:avLst/>
          </a:prstGeom>
        </p:spPr>
      </p:pic>
      <p:pic>
        <p:nvPicPr>
          <p:cNvPr id="10" name="Picture 9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A9A98F0F-C08E-44EC-8F97-59EFFD4A5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30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CHNA </a:t>
            </a:r>
            <a:br>
              <a:rPr lang="en-US" sz="4000" dirty="0"/>
            </a:br>
            <a:r>
              <a:rPr lang="en-US" sz="3200" dirty="0">
                <a:solidFill>
                  <a:srgbClr val="558ED5"/>
                </a:solidFill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1800" b="1" dirty="0"/>
              <a:t>7:00 pm Review of Agenda and General Remarks:</a:t>
            </a:r>
            <a:r>
              <a:rPr lang="en-CA" sz="1800" dirty="0"/>
              <a:t> Karen Wright, President </a:t>
            </a:r>
          </a:p>
          <a:p>
            <a:pPr eaLnBrk="1" hangingPunct="1"/>
            <a:r>
              <a:rPr lang="en-CA" sz="1800" b="1" dirty="0"/>
              <a:t>7:05 pm Guest Speaker:  Joel Harden, MPP Ottawa-Centre</a:t>
            </a:r>
            <a:r>
              <a:rPr lang="en-US" sz="1800" b="1" dirty="0"/>
              <a:t> </a:t>
            </a:r>
          </a:p>
          <a:p>
            <a:pPr eaLnBrk="1" hangingPunct="1"/>
            <a:r>
              <a:rPr lang="en-US" sz="1800" b="1" dirty="0"/>
              <a:t>7:20 pm </a:t>
            </a:r>
            <a:r>
              <a:rPr lang="en-CA" sz="1800" b="1" dirty="0"/>
              <a:t>Parkdale Initiative:  </a:t>
            </a:r>
            <a:r>
              <a:rPr lang="en-CA" sz="1800" dirty="0"/>
              <a:t>Luanne </a:t>
            </a:r>
            <a:r>
              <a:rPr lang="en-CA" sz="1800" dirty="0" err="1"/>
              <a:t>Calcutt</a:t>
            </a:r>
            <a:r>
              <a:rPr lang="en-CA" sz="1800" dirty="0"/>
              <a:t>, Transportation Chair, Tanis </a:t>
            </a:r>
            <a:r>
              <a:rPr lang="en-CA" sz="1800" dirty="0" err="1"/>
              <a:t>Halpape</a:t>
            </a:r>
            <a:r>
              <a:rPr lang="en-CA" sz="1800" dirty="0"/>
              <a:t>, Parkdale Sub-committee lead. </a:t>
            </a:r>
            <a:endParaRPr lang="en-US" sz="1400" dirty="0"/>
          </a:p>
          <a:p>
            <a:pPr eaLnBrk="1" hangingPunct="1"/>
            <a:r>
              <a:rPr lang="en-CA" sz="1800" b="1" dirty="0"/>
              <a:t>7:30 pm </a:t>
            </a:r>
            <a:r>
              <a:rPr lang="en-US" sz="1800" b="1" dirty="0"/>
              <a:t>Q&amp;A with Joel, Jeff &amp; CHNA </a:t>
            </a:r>
          </a:p>
          <a:p>
            <a:pPr eaLnBrk="1" hangingPunct="1"/>
            <a:r>
              <a:rPr lang="en-CA" sz="1800" b="1" dirty="0"/>
              <a:t>7:45 pm Events: </a:t>
            </a:r>
            <a:r>
              <a:rPr lang="en-CA" sz="1800" dirty="0"/>
              <a:t>Karen Wright, President </a:t>
            </a:r>
          </a:p>
          <a:p>
            <a:pPr eaLnBrk="1" hangingPunct="1"/>
            <a:r>
              <a:rPr lang="en-CA" sz="1800" b="1" dirty="0"/>
              <a:t>7:50 pm Finance Snapshot: </a:t>
            </a:r>
            <a:r>
              <a:rPr lang="en-CA" sz="1800" dirty="0"/>
              <a:t> Julie </a:t>
            </a:r>
            <a:r>
              <a:rPr lang="en-CA" sz="1800" dirty="0" err="1"/>
              <a:t>Westall</a:t>
            </a:r>
            <a:r>
              <a:rPr lang="en-CA" sz="1800" dirty="0"/>
              <a:t> , Treasurer</a:t>
            </a:r>
          </a:p>
          <a:p>
            <a:pPr eaLnBrk="1" hangingPunct="1"/>
            <a:r>
              <a:rPr lang="en-US" sz="1800" b="1" dirty="0"/>
              <a:t>7:55 pm Environment Committee Update:</a:t>
            </a:r>
            <a:r>
              <a:rPr lang="en-US" sz="1800" dirty="0"/>
              <a:t>  Laurel McIvor, Environment Chair</a:t>
            </a:r>
          </a:p>
          <a:p>
            <a:pPr eaLnBrk="1" hangingPunct="1"/>
            <a:r>
              <a:rPr lang="en-CA" sz="1800" b="1" dirty="0"/>
              <a:t>8:00 pm Tree Conservation By-Law Update:  </a:t>
            </a:r>
            <a:r>
              <a:rPr lang="en-CA" sz="1800" dirty="0"/>
              <a:t>Daniel Buckles, T</a:t>
            </a:r>
            <a:r>
              <a:rPr lang="en-US" sz="1800" dirty="0" err="1"/>
              <a:t>ree</a:t>
            </a:r>
            <a:r>
              <a:rPr lang="en-US" sz="1800" dirty="0"/>
              <a:t> Activist</a:t>
            </a:r>
          </a:p>
          <a:p>
            <a:pPr eaLnBrk="1" hangingPunct="1"/>
            <a:r>
              <a:rPr lang="en-US" sz="1800" b="1" dirty="0"/>
              <a:t>8:10 pm Q&amp; A with Daniel</a:t>
            </a:r>
          </a:p>
          <a:p>
            <a:pPr eaLnBrk="1" hangingPunct="1"/>
            <a:endParaRPr lang="en-CA" sz="1800" dirty="0"/>
          </a:p>
          <a:p>
            <a:pPr eaLnBrk="1" hangingPunct="1"/>
            <a:endParaRPr lang="en-CA" sz="1800" b="1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D105C26-6AFE-4776-BD13-1B8CDAF5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4325" y="6356350"/>
            <a:ext cx="3360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2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7F9A-B169-48D7-A5F8-FBE86410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23878"/>
            <a:ext cx="5878095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Calibri  "/>
                <a:ea typeface="+mj-ea"/>
                <a:cs typeface="+mj-cs"/>
              </a:rPr>
              <a:t>Environment Committee Update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Laurel McIvor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31382-9CF2-4A4D-8A34-2F23256B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350529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673-5EA8-442E-9040-0E72DD07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23878"/>
            <a:ext cx="5878095" cy="38102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000" b="1" kern="1200" dirty="0">
                <a:solidFill>
                  <a:schemeClr val="tx1"/>
                </a:solidFill>
                <a:latin typeface="Calibri "/>
                <a:ea typeface="+mj-ea"/>
                <a:cs typeface="+mj-cs"/>
              </a:rPr>
              <a:t>Tree Conservation By-Law Update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Daniel Buckles, Tree Activist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C4753-8216-4023-8DBC-406C322A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86536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673-5EA8-442E-9040-0E72DD07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23878"/>
            <a:ext cx="5878095" cy="38102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6000" b="1" dirty="0"/>
              <a:t>New Civic Update:  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Peter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Civic Hospital Relocation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Commitee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C4753-8216-4023-8DBC-406C322A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121680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673-5EA8-442E-9040-0E72DD07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23878"/>
            <a:ext cx="5878095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6000" b="1" dirty="0"/>
              <a:t>Getting Involved:  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Peter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Eady</a:t>
            </a:r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VP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C4753-8216-4023-8DBC-406C322A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271945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2019 CHNA Volunteer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Recognize residents who have contributed to the </a:t>
            </a:r>
            <a:r>
              <a:rPr lang="en-US" dirty="0" err="1"/>
              <a:t>liveability</a:t>
            </a:r>
            <a:r>
              <a:rPr lang="en-US" dirty="0"/>
              <a:t> of our </a:t>
            </a:r>
            <a:r>
              <a:rPr lang="en-US" dirty="0" err="1"/>
              <a:t>neighbourhood</a:t>
            </a:r>
            <a:r>
              <a:rPr lang="en-US" dirty="0"/>
              <a:t> and the well-being of fellow residents.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Youth and Adult category</a:t>
            </a:r>
          </a:p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6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A4AF-105E-4AA2-8917-F97A8963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2019 CHNA Volunteer Award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9928-5960-49C1-B7FA-CB4DDC96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    </a:t>
            </a:r>
            <a:r>
              <a:rPr lang="en-US" sz="2800" dirty="0"/>
              <a:t>Exemplify the spirit of </a:t>
            </a:r>
            <a:r>
              <a:rPr lang="en-US" sz="2800" b="1" dirty="0"/>
              <a:t>participation</a:t>
            </a:r>
            <a:r>
              <a:rPr lang="en-US" sz="2800" dirty="0"/>
              <a:t> and/or </a:t>
            </a:r>
            <a:r>
              <a:rPr lang="en-US" sz="2800" b="1" dirty="0"/>
              <a:t>service </a:t>
            </a:r>
            <a:r>
              <a:rPr lang="en-US" sz="2800" dirty="0"/>
              <a:t>to our community </a:t>
            </a:r>
            <a:br>
              <a:rPr lang="en-US" sz="2800" dirty="0"/>
            </a:br>
            <a:r>
              <a:rPr lang="en-US" sz="2800" dirty="0"/>
              <a:t>•    Demonstrate </a:t>
            </a:r>
            <a:r>
              <a:rPr lang="en-US" sz="2800" b="1" dirty="0"/>
              <a:t>initiative, leadership, persistence and creativity</a:t>
            </a:r>
            <a:br>
              <a:rPr lang="en-US" sz="2800" dirty="0"/>
            </a:br>
            <a:r>
              <a:rPr lang="en-US" sz="2800" dirty="0"/>
              <a:t>•    Serve as a </a:t>
            </a:r>
            <a:r>
              <a:rPr lang="en-US" sz="2800" b="1" dirty="0"/>
              <a:t>role model </a:t>
            </a:r>
            <a:r>
              <a:rPr lang="en-US" sz="2800" dirty="0"/>
              <a:t>for others in our community</a:t>
            </a:r>
            <a:br>
              <a:rPr lang="en-US" sz="2800" dirty="0"/>
            </a:br>
            <a:r>
              <a:rPr lang="en-US" sz="2800" dirty="0"/>
              <a:t>•    Be a resident of Civic Hospital </a:t>
            </a:r>
            <a:r>
              <a:rPr lang="en-US" sz="2800" dirty="0" err="1"/>
              <a:t>neighbourhood</a:t>
            </a:r>
            <a:r>
              <a:rPr lang="en-US" sz="2800" dirty="0"/>
              <a:t> (preferably CHNA member), </a:t>
            </a:r>
            <a:br>
              <a:rPr lang="en-US" sz="2800" dirty="0"/>
            </a:br>
            <a:r>
              <a:rPr lang="en-US" sz="2800" dirty="0"/>
              <a:t>•    Note: Members of CHNA's Executive or Board are not eligible 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EA84B-7E1D-4751-9F6C-92C13D0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44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CHNA Volunteer Award Winner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44" y="1448972"/>
            <a:ext cx="7886700" cy="4722458"/>
          </a:xfrm>
        </p:spPr>
        <p:txBody>
          <a:bodyPr/>
          <a:lstStyle/>
          <a:p>
            <a:pPr lvl="0"/>
            <a:r>
              <a:rPr lang="en-US" sz="4800" b="1" dirty="0"/>
              <a:t>Shirley </a:t>
            </a:r>
            <a:r>
              <a:rPr lang="en-US" sz="4800" b="1" dirty="0" err="1"/>
              <a:t>Rayes</a:t>
            </a:r>
            <a:r>
              <a:rPr lang="en-US" sz="4800" b="1" dirty="0"/>
              <a:t>!</a:t>
            </a:r>
          </a:p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4CABE-3F26-4B29-B442-BD2C3B95A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295" y="2294370"/>
            <a:ext cx="6590347" cy="37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7F9A-B169-48D7-A5F8-FBE86410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23878"/>
            <a:ext cx="5878095" cy="3810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2020 Board </a:t>
            </a:r>
            <a:r>
              <a:rPr lang="en-US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Election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Peter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Eady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31382-9CF2-4A4D-8A34-2F23256B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52856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Grp="1"/>
          </p:cNvSpPr>
          <p:nvPr>
            <p:ph type="title"/>
          </p:nvPr>
        </p:nvSpPr>
        <p:spPr>
          <a:xfrm>
            <a:off x="528065" y="4578638"/>
            <a:ext cx="2737277" cy="1714500"/>
          </a:xfrm>
        </p:spPr>
        <p:txBody>
          <a:bodyPr>
            <a:normAutofit/>
          </a:bodyPr>
          <a:lstStyle/>
          <a:p>
            <a:pPr eaLnBrk="1"/>
            <a:r>
              <a:rPr lang="en-US" altLang="en-US" sz="280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2019 CHNA Board Election</a:t>
            </a:r>
            <a:br>
              <a:rPr lang="en-US" altLang="en-US" sz="280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endParaRPr altLang="en-US" sz="2800" i="1" dirty="0"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0C999-8C76-4C4B-A616-BB6CF0B52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" b="5"/>
          <a:stretch/>
        </p:blipFill>
        <p:spPr>
          <a:xfrm>
            <a:off x="528065" y="370320"/>
            <a:ext cx="2737278" cy="4051011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D8747FD-8DAF-4943-AD82-D2FD9D960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8" r="-1" b="24423"/>
          <a:stretch/>
        </p:blipFill>
        <p:spPr>
          <a:xfrm>
            <a:off x="3479655" y="370320"/>
            <a:ext cx="5136278" cy="4051011"/>
          </a:xfrm>
          <a:prstGeom prst="rect">
            <a:avLst/>
          </a:prstGeom>
        </p:spPr>
      </p:pic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479655" y="4578638"/>
            <a:ext cx="5136279" cy="1714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>
              <a:spcBef>
                <a:spcPts val="638"/>
              </a:spcBef>
              <a:spcAft>
                <a:spcPts val="0"/>
              </a:spcAft>
              <a:defRPr/>
            </a:pPr>
            <a:r>
              <a:rPr lang="en-US" altLang="en-US" sz="17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Membership - Rhonda </a:t>
            </a:r>
            <a:r>
              <a:rPr lang="en-US" altLang="en-US" sz="170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Birenbaum</a:t>
            </a:r>
            <a:endParaRPr lang="en-US" altLang="en-US" sz="1700" dirty="0"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fontAlgn="auto">
              <a:spcBef>
                <a:spcPts val="638"/>
              </a:spcBef>
              <a:spcAft>
                <a:spcPts val="0"/>
              </a:spcAft>
              <a:defRPr/>
            </a:pPr>
            <a:r>
              <a:rPr lang="en-US" altLang="en-US" sz="17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Planning and Development – Kathy Kennedy</a:t>
            </a:r>
            <a:endParaRPr lang="en-CA" sz="1700" b="1" dirty="0"/>
          </a:p>
          <a:p>
            <a:pPr eaLnBrk="1" fontAlgn="auto">
              <a:spcBef>
                <a:spcPts val="638"/>
              </a:spcBef>
              <a:spcAft>
                <a:spcPts val="0"/>
              </a:spcAft>
              <a:defRPr/>
            </a:pPr>
            <a:endParaRPr lang="en-CA" sz="1700" b="1" dirty="0"/>
          </a:p>
          <a:p>
            <a:pPr marL="343080" indent="-342720" eaLnBrk="1" fontAlgn="auto">
              <a:spcBef>
                <a:spcPts val="638"/>
              </a:spcBef>
              <a:spcAft>
                <a:spcPts val="0"/>
              </a:spcAft>
              <a:defRPr/>
            </a:pPr>
            <a:endParaRPr lang="en-CA" sz="1700" b="1" dirty="0"/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0"/>
            <a:ext cx="30861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424617487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/>
          <p:cNvSpPr txBox="1"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 eaLnBrk="1"/>
            <a:r>
              <a:rPr lang="en-US" altLang="en-US">
                <a:solidFill>
                  <a:schemeClr val="accent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2019 CHNA Board Election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Rectangle 3"/>
          <p:cNvSpPr txBox="1">
            <a:spLocks noGrp="1"/>
          </p:cNvSpPr>
          <p:nvPr>
            <p:ph idx="1"/>
          </p:nvPr>
        </p:nvSpPr>
        <p:spPr bwMode="auto">
          <a:xfrm>
            <a:off x="3732023" y="963877"/>
            <a:ext cx="4783327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>
              <a:spcBef>
                <a:spcPts val="675"/>
              </a:spcBef>
            </a:pPr>
            <a:r>
              <a:rPr lang="en-US" altLang="en-US" sz="1600" b="1" dirty="0"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Roles and Nominees (*returning)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President – Karen Wright *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Vice President – Peter </a:t>
            </a:r>
            <a:r>
              <a:rPr lang="en-US" altLang="en-US" sz="1600" i="1" dirty="0" err="1"/>
              <a:t>Eady</a:t>
            </a:r>
            <a:r>
              <a:rPr lang="en-US" altLang="en-US" sz="1600" i="1" dirty="0"/>
              <a:t>*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Treasurer – Julie </a:t>
            </a:r>
            <a:r>
              <a:rPr lang="en-US" altLang="en-US" sz="1600" i="1" dirty="0" err="1"/>
              <a:t>Westall</a:t>
            </a:r>
            <a:r>
              <a:rPr lang="en-US" altLang="en-US" sz="1600" i="1" dirty="0"/>
              <a:t>*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Secretary – Lee Ann </a:t>
            </a:r>
            <a:r>
              <a:rPr lang="en-US" altLang="en-US" sz="1600" i="1" dirty="0" err="1"/>
              <a:t>Graston</a:t>
            </a:r>
            <a:r>
              <a:rPr lang="en-US" altLang="en-US" sz="1600" i="1" dirty="0"/>
              <a:t> – NEW!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Safety – Shane Quinn*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Transportation  -  Luanne </a:t>
            </a:r>
            <a:r>
              <a:rPr lang="en-US" altLang="en-US" sz="1600" i="1" dirty="0" err="1"/>
              <a:t>Calcutt</a:t>
            </a:r>
            <a:r>
              <a:rPr lang="en-US" altLang="en-US" sz="1600" i="1" dirty="0"/>
              <a:t>*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Environment – Laurel McIvor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Planning and Development – OPEN 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Membership – OPEN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Communications  - OPEN</a:t>
            </a:r>
          </a:p>
          <a:p>
            <a:pPr lvl="1" eaLnBrk="1" hangingPunct="1">
              <a:spcBef>
                <a:spcPts val="575"/>
              </a:spcBef>
            </a:pPr>
            <a:r>
              <a:rPr lang="en-US" altLang="en-US" sz="1600" i="1" dirty="0"/>
              <a:t>Subcommittee Leads</a:t>
            </a:r>
          </a:p>
          <a:p>
            <a:pPr lvl="2" eaLnBrk="1" hangingPunct="1">
              <a:spcBef>
                <a:spcPts val="575"/>
              </a:spcBef>
            </a:pPr>
            <a:r>
              <a:rPr lang="en-US" altLang="en-US" sz="1600" i="1" dirty="0"/>
              <a:t>Heritage and History – Andy Billingsley and Matt Lemay</a:t>
            </a:r>
          </a:p>
          <a:p>
            <a:pPr lvl="2" eaLnBrk="1" hangingPunct="1">
              <a:spcBef>
                <a:spcPts val="575"/>
              </a:spcBef>
            </a:pPr>
            <a:r>
              <a:rPr lang="en-US" altLang="en-US" sz="1600" i="1" dirty="0"/>
              <a:t>Fundraising and Sponsorship – OPEN  </a:t>
            </a:r>
          </a:p>
          <a:p>
            <a:pPr lvl="2" eaLnBrk="1" hangingPunct="1">
              <a:spcBef>
                <a:spcPts val="575"/>
              </a:spcBef>
            </a:pPr>
            <a:r>
              <a:rPr lang="en-US" altLang="en-US" sz="1600" i="1" dirty="0"/>
              <a:t>Special Events  – OPEN  </a:t>
            </a:r>
          </a:p>
          <a:p>
            <a:pPr marL="457200" lvl="1" indent="0" eaLnBrk="1" hangingPunct="1">
              <a:spcBef>
                <a:spcPts val="575"/>
              </a:spcBef>
              <a:buNone/>
            </a:pPr>
            <a:endParaRPr lang="en-US" altLang="en-US" sz="1600" i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9DFB43-B9AF-4603-A3B4-E8394A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732023" y="6033479"/>
            <a:ext cx="394498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900">
                <a:solidFill>
                  <a:schemeClr val="tx1">
                    <a:alpha val="80000"/>
                  </a:schemeClr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4828326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CHNA </a:t>
            </a:r>
            <a:br>
              <a:rPr lang="en-US" sz="4000" dirty="0"/>
            </a:br>
            <a:r>
              <a:rPr lang="en-US" sz="3200" dirty="0">
                <a:solidFill>
                  <a:srgbClr val="558ED5"/>
                </a:solidFill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1800" b="1" dirty="0"/>
              <a:t>8:20 pm New Civic Update:  </a:t>
            </a:r>
            <a:r>
              <a:rPr lang="en-CA" sz="1800" dirty="0"/>
              <a:t>Peter </a:t>
            </a:r>
            <a:r>
              <a:rPr lang="en-CA" sz="1800" dirty="0" err="1"/>
              <a:t>Eady</a:t>
            </a:r>
            <a:r>
              <a:rPr lang="en-CA" sz="1800" dirty="0"/>
              <a:t>, Civic Hospital Relocation Committee</a:t>
            </a:r>
          </a:p>
          <a:p>
            <a:pPr eaLnBrk="1" hangingPunct="1"/>
            <a:r>
              <a:rPr lang="en-CA" sz="1800" b="1" dirty="0"/>
              <a:t>8:25 pm Getting Involved:  </a:t>
            </a:r>
            <a:r>
              <a:rPr lang="en-CA" sz="1800" dirty="0"/>
              <a:t>Peter </a:t>
            </a:r>
            <a:r>
              <a:rPr lang="en-CA" sz="1800" dirty="0" err="1"/>
              <a:t>Eady</a:t>
            </a:r>
            <a:r>
              <a:rPr lang="en-CA" sz="1800" dirty="0"/>
              <a:t>, Vice President</a:t>
            </a:r>
          </a:p>
          <a:p>
            <a:pPr eaLnBrk="1" hangingPunct="1"/>
            <a:r>
              <a:rPr lang="en-CA" sz="1800" b="1" dirty="0"/>
              <a:t>8:30 pm Volunteer Award:  </a:t>
            </a:r>
            <a:r>
              <a:rPr lang="en-CA" sz="1800" dirty="0"/>
              <a:t>Peter </a:t>
            </a:r>
            <a:r>
              <a:rPr lang="en-CA" sz="1800" dirty="0" err="1"/>
              <a:t>Eady</a:t>
            </a:r>
            <a:endParaRPr lang="en-CA" sz="1800" dirty="0"/>
          </a:p>
          <a:p>
            <a:pPr eaLnBrk="1" hangingPunct="1"/>
            <a:r>
              <a:rPr lang="en-CA" sz="1800" b="1" dirty="0">
                <a:latin typeface="Calibri  "/>
              </a:rPr>
              <a:t>8:35 pm Election Time- CHNA Board: </a:t>
            </a:r>
            <a:r>
              <a:rPr lang="en-CA" sz="1800" dirty="0">
                <a:latin typeface="Calibri  "/>
              </a:rPr>
              <a:t>Peter </a:t>
            </a:r>
            <a:r>
              <a:rPr lang="en-CA" sz="1800" dirty="0" err="1">
                <a:latin typeface="Calibri  "/>
              </a:rPr>
              <a:t>Eady</a:t>
            </a:r>
            <a:r>
              <a:rPr lang="en-CA" sz="1800" dirty="0">
                <a:latin typeface="Calibri  "/>
              </a:rPr>
              <a:t> </a:t>
            </a:r>
          </a:p>
          <a:p>
            <a:pPr eaLnBrk="1" hangingPunct="1"/>
            <a:r>
              <a:rPr lang="en-CA" sz="1800" b="1" dirty="0"/>
              <a:t>8:45 pm </a:t>
            </a:r>
            <a:r>
              <a:rPr lang="en-CA" sz="1800" b="1" dirty="0" err="1"/>
              <a:t>Kitchissippi</a:t>
            </a:r>
            <a:r>
              <a:rPr lang="en-CA" sz="1800" b="1" dirty="0"/>
              <a:t> Ward Update/Q&amp;A : </a:t>
            </a:r>
            <a:r>
              <a:rPr lang="en-CA" sz="1800" dirty="0"/>
              <a:t>Councillor Jeff Leiper</a:t>
            </a:r>
          </a:p>
          <a:p>
            <a:pPr eaLnBrk="1" hangingPunct="1"/>
            <a:r>
              <a:rPr lang="en-CA" sz="1800" b="1" dirty="0">
                <a:latin typeface="Calibri  "/>
              </a:rPr>
              <a:t>9:00 pm Adjournment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03946C1-4D70-423E-97FF-C64EB44E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4325" y="6356350"/>
            <a:ext cx="3360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6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6147558" cy="1470025"/>
          </a:xfrm>
        </p:spPr>
        <p:txBody>
          <a:bodyPr/>
          <a:lstStyle/>
          <a:p>
            <a:pPr eaLnBrk="1"/>
            <a:r>
              <a:rPr lang="en-US" altLang="en-US" sz="4000" dirty="0" err="1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Kitchissippi</a:t>
            </a:r>
            <a:r>
              <a:rPr lang="en-US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Q &amp; A</a:t>
            </a:r>
            <a:br>
              <a:rPr lang="en-US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altLang="en-US" sz="2800" i="1" dirty="0" err="1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Councillor</a:t>
            </a:r>
            <a:r>
              <a:rPr lang="en-US" altLang="en-US" sz="2800" i="1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Jeff Leiper</a:t>
            </a:r>
            <a:endParaRPr altLang="en-US" sz="2800" i="1" dirty="0"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770" y="647700"/>
            <a:ext cx="25431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778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1143000" y="4478338"/>
            <a:ext cx="6858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eaLnBrk="1" hangingPunct="1"/>
            <a:r>
              <a:rPr lang="en-CA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ADJOURNMENT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2" y="-688709"/>
            <a:ext cx="8128704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93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66" y="3829398"/>
            <a:ext cx="6215062" cy="2011362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MPP Ottawa Centre</a:t>
            </a:r>
            <a:br>
              <a:rPr lang="en-US" sz="4000" dirty="0"/>
            </a:br>
            <a:r>
              <a:rPr lang="en-US" sz="2800" b="1" dirty="0"/>
              <a:t>Joel Harden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881816" y="810463"/>
            <a:ext cx="2228850" cy="2857500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2F72A8-2F22-4729-8D34-7850810C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4325" y="6356350"/>
            <a:ext cx="3360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  <a:endParaRPr lang="en-US"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0C9003-1BF3-4222-A820-83C1158B8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2536" y="413356"/>
            <a:ext cx="6079746" cy="34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0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Transportation Committee</a:t>
            </a:r>
            <a:br>
              <a:rPr lang="en-CA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CA" altLang="en-US" sz="2800" i="1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Luanne Calcutt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Parkdale Area Traffic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Hospital Neighbourhood Association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C621-B736-4EAE-B9E4-E728E63782F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28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41" y="149629"/>
            <a:ext cx="8851503" cy="1485543"/>
          </a:xfrm>
        </p:spPr>
        <p:txBody>
          <a:bodyPr/>
          <a:lstStyle/>
          <a:p>
            <a:r>
              <a:rPr lang="en-CA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Transportation Committee</a:t>
            </a:r>
            <a:br>
              <a:rPr lang="en-CA" altLang="en-US" sz="40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CA" altLang="en-US" sz="2800" i="1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Luanne Calcutt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63040"/>
            <a:ext cx="8778240" cy="470839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Parkdale Avenue Traffic Management</a:t>
            </a:r>
          </a:p>
          <a:p>
            <a:endParaRPr lang="en-US" b="1" dirty="0"/>
          </a:p>
          <a:p>
            <a:pPr marL="571500" indent="-571500">
              <a:buAutoNum type="romanLcParenR"/>
            </a:pPr>
            <a:r>
              <a:rPr lang="en-US" dirty="0"/>
              <a:t>Relocation of blue H sign back to 417-Carling Avenue interchange</a:t>
            </a:r>
          </a:p>
          <a:p>
            <a:pPr marL="571500" indent="-571500">
              <a:buAutoNum type="romanLcParenR" startAt="2"/>
            </a:pPr>
            <a:r>
              <a:rPr lang="en-US" dirty="0"/>
              <a:t>Permanent closure of 417 E-E ramp Carling</a:t>
            </a:r>
          </a:p>
          <a:p>
            <a:r>
              <a:rPr lang="en-US" dirty="0"/>
              <a:t>       (Westgate) – mitigation strategies??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Hospital Neighbourhood Association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BCAC621-B736-4EAE-B9E4-E728E63782FD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pic>
        <p:nvPicPr>
          <p:cNvPr id="7" name="Picture 6" descr="C:\Users\Ken\Downloads\IMG_115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6" y="157077"/>
            <a:ext cx="2660073" cy="2453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41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lvl="0">
              <a:spcBef>
                <a:spcPts val="763"/>
              </a:spcBef>
            </a:pPr>
            <a:r>
              <a:rPr lang="en-US" sz="3200" b="1" dirty="0">
                <a:solidFill>
                  <a:prstClr val="black"/>
                </a:solidFill>
                <a:cs typeface="Tahoma" pitchFamily="2"/>
              </a:rPr>
              <a:t>Parkdale Avenue Traffic Management</a:t>
            </a:r>
            <a:br>
              <a:rPr lang="en-US" sz="3200" b="1" dirty="0">
                <a:solidFill>
                  <a:prstClr val="black"/>
                </a:solidFill>
                <a:cs typeface="Tahoma" pitchFamily="2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20688"/>
            <a:ext cx="8748464" cy="5550742"/>
          </a:xfrm>
        </p:spPr>
        <p:txBody>
          <a:bodyPr/>
          <a:lstStyle/>
          <a:p>
            <a:endParaRPr lang="en-US" b="1" i="1" dirty="0"/>
          </a:p>
          <a:p>
            <a:r>
              <a:rPr lang="en-US" b="1" i="1" dirty="0"/>
              <a:t>417 E-E ramp closure – March 2018</a:t>
            </a:r>
          </a:p>
          <a:p>
            <a:endParaRPr lang="en-US" b="1" dirty="0"/>
          </a:p>
          <a:p>
            <a:r>
              <a:rPr lang="en-US" b="1" dirty="0"/>
              <a:t>		   </a:t>
            </a:r>
          </a:p>
          <a:p>
            <a:r>
              <a:rPr lang="en-US" b="1" dirty="0"/>
              <a:t>		     Pre-closure	Post-closure        %</a:t>
            </a:r>
          </a:p>
          <a:p>
            <a:r>
              <a:rPr lang="en-US" b="1" dirty="0"/>
              <a:t>                        (June 2017)     (July 2018)        change</a:t>
            </a:r>
          </a:p>
          <a:p>
            <a:endParaRPr lang="en-US" b="1" dirty="0"/>
          </a:p>
          <a:p>
            <a:r>
              <a:rPr lang="en-US" b="1" dirty="0"/>
              <a:t>All                     15,646            17,257                </a:t>
            </a:r>
            <a:r>
              <a:rPr lang="en-US" b="1" dirty="0">
                <a:solidFill>
                  <a:srgbClr val="FF0000"/>
                </a:solidFill>
              </a:rPr>
              <a:t>10%</a:t>
            </a:r>
          </a:p>
          <a:p>
            <a:r>
              <a:rPr lang="en-US" b="1" dirty="0"/>
              <a:t>motorists</a:t>
            </a:r>
            <a:endParaRPr lang="en-CA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Hospital Neighbourhood Association</a:t>
            </a:r>
            <a:endParaRPr lang="en-CA" dirty="0"/>
          </a:p>
        </p:txBody>
      </p:sp>
      <p:sp>
        <p:nvSpPr>
          <p:cNvPr id="5" name="AutoShape 2" descr="https://apis.mail.yahoo.com/ws/v3/mailboxes/@.id==VjN-ZeDPd2oS7lzVY6i7abV5ArTYcKkB_nPpBHyjpmklVuXzaxTfAXJI-Olr6LbFc1etOB-_obYVyMD54XMvX1gSrg/messages/@.id==AEB23pcmRR4hXaU8tAXYGD9_43E/content/parts/@.id==5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 descr="C:\Users\Ken\Downloads\IMG_115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6" y="157077"/>
            <a:ext cx="2660073" cy="2453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2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Parkdale Avenue </a:t>
            </a:r>
            <a:br>
              <a:rPr lang="en-US" sz="3200" b="1" dirty="0"/>
            </a:br>
            <a:r>
              <a:rPr lang="en-US" sz="3200" b="1" dirty="0"/>
              <a:t>Traffic Management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Tanis </a:t>
            </a:r>
            <a:r>
              <a:rPr lang="en-US" dirty="0" err="1"/>
              <a:t>Halpape</a:t>
            </a:r>
            <a:r>
              <a:rPr lang="en-US" dirty="0"/>
              <a:t> </a:t>
            </a:r>
          </a:p>
          <a:p>
            <a:r>
              <a:rPr lang="en-US" dirty="0"/>
              <a:t>- lead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Hospital Neighbourhood Association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4C9C8-09B0-422A-B4DE-9EB473324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1" y="686570"/>
            <a:ext cx="4118935" cy="54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66" y="3829398"/>
            <a:ext cx="6215062" cy="2011362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Q&amp;A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881816" y="810463"/>
            <a:ext cx="2228850" cy="2857500"/>
          </a:xfr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2F72A8-2F22-4729-8D34-7850810C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4325" y="6356350"/>
            <a:ext cx="3360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  <a:endParaRPr lang="en-US"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0C9003-1BF3-4222-A820-83C1158B8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309" y="413356"/>
            <a:ext cx="4578200" cy="34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739"/>
      </p:ext>
    </p:extLst>
  </p:cSld>
  <p:clrMapOvr>
    <a:masterClrMapping/>
  </p:clrMapOvr>
</p:sld>
</file>

<file path=ppt/theme/theme1.xml><?xml version="1.0" encoding="utf-8"?>
<a:theme xmlns:a="http://schemas.openxmlformats.org/drawingml/2006/main" name="(Default) Tit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755</Words>
  <Application>Microsoft Office PowerPoint</Application>
  <PresentationFormat>On-screen Show (4:3)</PresentationFormat>
  <Paragraphs>167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</vt:lpstr>
      <vt:lpstr>Calibri  </vt:lpstr>
      <vt:lpstr>Calibri Light</vt:lpstr>
      <vt:lpstr>(Default) Title Master</vt:lpstr>
      <vt:lpstr>PowerPoint Presentation</vt:lpstr>
      <vt:lpstr>CHNA  Agenda</vt:lpstr>
      <vt:lpstr>CHNA  Agenda</vt:lpstr>
      <vt:lpstr> MPP Ottawa Centre Joel Harden  </vt:lpstr>
      <vt:lpstr>Transportation Committee Luanne Calcutt</vt:lpstr>
      <vt:lpstr>Transportation Committee Luanne Calcutt</vt:lpstr>
      <vt:lpstr>Parkdale Avenue Traffic Management </vt:lpstr>
      <vt:lpstr>Parkdale Avenue  Traffic Management</vt:lpstr>
      <vt:lpstr> Q&amp;A </vt:lpstr>
      <vt:lpstr>2019 Events  – Karen Wright</vt:lpstr>
      <vt:lpstr>2019 Events - MAY </vt:lpstr>
      <vt:lpstr>PowerPoint Presentation</vt:lpstr>
      <vt:lpstr>2019 Events – June </vt:lpstr>
      <vt:lpstr>2019 Heritage Ottawa Event - September</vt:lpstr>
      <vt:lpstr>PowerPoint Presentation</vt:lpstr>
      <vt:lpstr>2019 Events - October </vt:lpstr>
      <vt:lpstr>Fairmont Park Renaming</vt:lpstr>
      <vt:lpstr> Financial Update:  Julie Westall </vt:lpstr>
      <vt:lpstr>New Tent!</vt:lpstr>
      <vt:lpstr> Environment Committee Update:  Laurel McIvor </vt:lpstr>
      <vt:lpstr>Tree Conservation By-Law Update:  Daniel Buckles, Tree Activist</vt:lpstr>
      <vt:lpstr>New Civic Update:   Peter Eady, Civic Hospital Relocation Commitee</vt:lpstr>
      <vt:lpstr>Getting Involved:   Peter Eady, VP</vt:lpstr>
      <vt:lpstr>2019 CHNA Volunteer Award</vt:lpstr>
      <vt:lpstr>2019 CHNA Volunteer Award</vt:lpstr>
      <vt:lpstr>CHNA Volunteer Award Winner</vt:lpstr>
      <vt:lpstr> 2020 Board Election:  Peter Eady </vt:lpstr>
      <vt:lpstr>2019 CHNA Board Election </vt:lpstr>
      <vt:lpstr>2019 CHNA Board Election</vt:lpstr>
      <vt:lpstr>Kitchissippi Q &amp; A Councillor Jeff Leiper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Wright</dc:creator>
  <cp:lastModifiedBy>Karen Wright</cp:lastModifiedBy>
  <cp:revision>12</cp:revision>
  <dcterms:created xsi:type="dcterms:W3CDTF">2019-11-13T16:41:46Z</dcterms:created>
  <dcterms:modified xsi:type="dcterms:W3CDTF">2020-02-04T21:15:16Z</dcterms:modified>
</cp:coreProperties>
</file>