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3" r:id="rId1"/>
  </p:sldMasterIdLst>
  <p:notesMasterIdLst>
    <p:notesMasterId r:id="rId41"/>
  </p:notesMasterIdLst>
  <p:sldIdLst>
    <p:sldId id="262" r:id="rId2"/>
    <p:sldId id="258" r:id="rId3"/>
    <p:sldId id="260" r:id="rId4"/>
    <p:sldId id="279" r:id="rId5"/>
    <p:sldId id="301" r:id="rId6"/>
    <p:sldId id="261" r:id="rId7"/>
    <p:sldId id="282" r:id="rId8"/>
    <p:sldId id="295" r:id="rId9"/>
    <p:sldId id="284" r:id="rId10"/>
    <p:sldId id="294" r:id="rId11"/>
    <p:sldId id="286" r:id="rId12"/>
    <p:sldId id="292" r:id="rId13"/>
    <p:sldId id="293" r:id="rId14"/>
    <p:sldId id="290" r:id="rId15"/>
    <p:sldId id="288" r:id="rId16"/>
    <p:sldId id="289" r:id="rId17"/>
    <p:sldId id="291" r:id="rId18"/>
    <p:sldId id="287" r:id="rId19"/>
    <p:sldId id="297"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63" r:id="rId35"/>
    <p:sldId id="300" r:id="rId36"/>
    <p:sldId id="298" r:id="rId37"/>
    <p:sldId id="283" r:id="rId38"/>
    <p:sldId id="296" r:id="rId39"/>
    <p:sldId id="299" r:id="rId4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93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15620"/>
    <p:restoredTop sz="74084" autoAdjust="0"/>
  </p:normalViewPr>
  <p:slideViewPr>
    <p:cSldViewPr snapToGrid="0" snapToObjects="1">
      <p:cViewPr>
        <p:scale>
          <a:sx n="66" d="100"/>
          <a:sy n="66" d="100"/>
        </p:scale>
        <p:origin x="-2748" y="-630"/>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70" d="100"/>
          <a:sy n="70" d="100"/>
        </p:scale>
        <p:origin x="-3156"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150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D11E103A-0C60-40A0-BCB3-D497482F5475}" type="datetimeFigureOut">
              <a:rPr lang="en-US"/>
              <a:pPr>
                <a:defRPr/>
              </a:pPr>
              <a:t>5/13/2014</a:t>
            </a:fld>
            <a:endParaRPr lang="en-US"/>
          </a:p>
        </p:txBody>
      </p:sp>
      <p:sp>
        <p:nvSpPr>
          <p:cNvPr id="12292" name="Rectangle 4"/>
          <p:cNvSpPr>
            <a:spLocks noGrp="1"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150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151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5DC2D74-95DB-40E2-8785-103978BD9D9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rrowheads="1" noTextEdit="1"/>
          </p:cNvSpPr>
          <p:nvPr>
            <p:ph type="sldImg"/>
          </p:nvPr>
        </p:nvSpPr>
        <p:spPr>
          <a:ln/>
        </p:spPr>
      </p:sp>
      <p:sp>
        <p:nvSpPr>
          <p:cNvPr id="8704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rrowheads="1" noTextEdit="1"/>
          </p:cNvSpPr>
          <p:nvPr>
            <p:ph type="sldImg"/>
          </p:nvPr>
        </p:nvSpPr>
        <p:spPr>
          <a:ln/>
        </p:spPr>
      </p:sp>
      <p:sp>
        <p:nvSpPr>
          <p:cNvPr id="2969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rrowheads="1" noTextEdit="1"/>
          </p:cNvSpPr>
          <p:nvPr>
            <p:ph type="sldImg"/>
          </p:nvPr>
        </p:nvSpPr>
        <p:spPr>
          <a:ln/>
        </p:spPr>
      </p:sp>
      <p:sp>
        <p:nvSpPr>
          <p:cNvPr id="31746" name="Rectangle 3"/>
          <p:cNvSpPr>
            <a:spLocks noGrp="1" noChangeArrowheads="1"/>
          </p:cNvSpPr>
          <p:nvPr>
            <p:ph type="body" idx="1"/>
          </p:nvPr>
        </p:nvSpPr>
        <p:spPr>
          <a:noFill/>
          <a:ln/>
        </p:spPr>
        <p:txBody>
          <a:bodyPr/>
          <a:lstStyle/>
          <a:p>
            <a:r>
              <a:rPr lang="en-US" smtClean="0"/>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rrowheads="1" noTextEdit="1"/>
          </p:cNvSpPr>
          <p:nvPr>
            <p:ph type="sldImg"/>
          </p:nvPr>
        </p:nvSpPr>
        <p:spPr>
          <a:ln/>
        </p:spPr>
      </p:sp>
      <p:sp>
        <p:nvSpPr>
          <p:cNvPr id="33794" name="Rectangle 3"/>
          <p:cNvSpPr>
            <a:spLocks noGrp="1" noChangeArrowheads="1"/>
          </p:cNvSpPr>
          <p:nvPr>
            <p:ph type="body" idx="1"/>
          </p:nvPr>
        </p:nvSpPr>
        <p:spPr>
          <a:noFill/>
          <a:ln/>
        </p:spPr>
        <p:txBody>
          <a:bodyPr/>
          <a:lstStyle/>
          <a:p>
            <a:r>
              <a:rPr lang="en-US" smtClean="0"/>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rrowheads="1" noTextEdit="1"/>
          </p:cNvSpPr>
          <p:nvPr>
            <p:ph type="sldImg"/>
          </p:nvPr>
        </p:nvSpPr>
        <p:spPr>
          <a:ln/>
        </p:spPr>
      </p:sp>
      <p:sp>
        <p:nvSpPr>
          <p:cNvPr id="35842" name="Rectangle 3"/>
          <p:cNvSpPr>
            <a:spLocks noGrp="1" noChangeArrowheads="1"/>
          </p:cNvSpPr>
          <p:nvPr>
            <p:ph type="body" idx="1"/>
          </p:nvPr>
        </p:nvSpPr>
        <p:spPr>
          <a:noFill/>
          <a:ln/>
        </p:spPr>
        <p:txBody>
          <a:bodyPr/>
          <a:lstStyle/>
          <a:p>
            <a:r>
              <a:rPr lang="en-US" smtClean="0"/>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rrowheads="1" noTextEdit="1"/>
          </p:cNvSpPr>
          <p:nvPr>
            <p:ph type="sldImg"/>
          </p:nvPr>
        </p:nvSpPr>
        <p:spPr>
          <a:ln/>
        </p:spPr>
      </p:sp>
      <p:sp>
        <p:nvSpPr>
          <p:cNvPr id="3789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rrowheads="1" noTextEdit="1"/>
          </p:cNvSpPr>
          <p:nvPr>
            <p:ph type="sldImg"/>
          </p:nvPr>
        </p:nvSpPr>
        <p:spPr>
          <a:ln/>
        </p:spPr>
      </p:sp>
      <p:sp>
        <p:nvSpPr>
          <p:cNvPr id="3993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rrowheads="1" noTextEdit="1"/>
          </p:cNvSpPr>
          <p:nvPr>
            <p:ph type="sldImg"/>
          </p:nvPr>
        </p:nvSpPr>
        <p:spPr>
          <a:ln/>
        </p:spPr>
      </p:sp>
      <p:sp>
        <p:nvSpPr>
          <p:cNvPr id="4198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rrowheads="1" noTextEdit="1"/>
          </p:cNvSpPr>
          <p:nvPr>
            <p:ph type="sldImg"/>
          </p:nvPr>
        </p:nvSpPr>
        <p:spPr>
          <a:ln/>
        </p:spPr>
      </p:sp>
      <p:sp>
        <p:nvSpPr>
          <p:cNvPr id="44034" name="Rectangle 3"/>
          <p:cNvSpPr>
            <a:spLocks noGrp="1" noChangeArrowheads="1"/>
          </p:cNvSpPr>
          <p:nvPr>
            <p:ph type="body" idx="1"/>
          </p:nvPr>
        </p:nvSpPr>
        <p:spPr>
          <a:noFill/>
          <a:ln/>
        </p:spPr>
        <p:txBody>
          <a:bodyPr/>
          <a:lstStyle/>
          <a:p>
            <a:r>
              <a:rPr lang="en-US" smtClean="0"/>
              <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rrowheads="1" noTextEdit="1"/>
          </p:cNvSpPr>
          <p:nvPr>
            <p:ph type="sldImg"/>
          </p:nvPr>
        </p:nvSpPr>
        <p:spPr>
          <a:ln/>
        </p:spPr>
      </p:sp>
      <p:sp>
        <p:nvSpPr>
          <p:cNvPr id="4608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noTextEdit="1"/>
          </p:cNvSpPr>
          <p:nvPr>
            <p:ph type="sldImg"/>
          </p:nvPr>
        </p:nvSpPr>
        <p:spPr>
          <a:ln/>
        </p:spPr>
      </p:sp>
      <p:sp>
        <p:nvSpPr>
          <p:cNvPr id="8601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a:ln/>
        </p:spPr>
      </p:sp>
      <p:sp>
        <p:nvSpPr>
          <p:cNvPr id="48130" name="Notes Placeholder 2"/>
          <p:cNvSpPr>
            <a:spLocks noGrp="1"/>
          </p:cNvSpPr>
          <p:nvPr>
            <p:ph type="body" idx="1"/>
          </p:nvPr>
        </p:nvSpPr>
        <p:spPr>
          <a:noFill/>
          <a:ln/>
        </p:spPr>
        <p:txBody>
          <a:bodyPr/>
          <a:lstStyle/>
          <a:p>
            <a:pPr eaLnBrk="1" hangingPunct="1">
              <a:spcBef>
                <a:spcPct val="0"/>
              </a:spcBef>
            </a:pPr>
            <a:endParaRPr lang="en-CA" smtClean="0"/>
          </a:p>
        </p:txBody>
      </p:sp>
      <p:sp>
        <p:nvSpPr>
          <p:cNvPr id="4813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8E78B26-9698-4842-8015-2FEE5CBE1F0E}" type="slidenum">
              <a:rPr lang="en-CA" sz="1200"/>
              <a:pPr algn="r"/>
              <a:t>20</a:t>
            </a:fld>
            <a:endParaRPr lang="en-CA"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a:ln/>
        </p:spPr>
      </p:sp>
      <p:sp>
        <p:nvSpPr>
          <p:cNvPr id="50178" name="Notes Placeholder 2"/>
          <p:cNvSpPr>
            <a:spLocks noGrp="1"/>
          </p:cNvSpPr>
          <p:nvPr>
            <p:ph type="body" idx="1"/>
          </p:nvPr>
        </p:nvSpPr>
        <p:spPr>
          <a:noFill/>
          <a:ln/>
        </p:spPr>
        <p:txBody>
          <a:bodyPr/>
          <a:lstStyle/>
          <a:p>
            <a:pPr eaLnBrk="1" hangingPunct="1">
              <a:spcBef>
                <a:spcPct val="0"/>
              </a:spcBef>
            </a:pPr>
            <a:endParaRPr lang="en-CA" smtClean="0"/>
          </a:p>
        </p:txBody>
      </p:sp>
      <p:sp>
        <p:nvSpPr>
          <p:cNvPr id="5017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00C65ECD-4518-440D-882D-1389DACDB60F}" type="slidenum">
              <a:rPr lang="en-CA" sz="1200"/>
              <a:pPr algn="r"/>
              <a:t>21</a:t>
            </a:fld>
            <a:endParaRPr lang="en-CA"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a:ln/>
        </p:spPr>
      </p:sp>
      <p:sp>
        <p:nvSpPr>
          <p:cNvPr id="52226" name="Notes Placeholder 2"/>
          <p:cNvSpPr>
            <a:spLocks noGrp="1"/>
          </p:cNvSpPr>
          <p:nvPr>
            <p:ph type="body" idx="1"/>
          </p:nvPr>
        </p:nvSpPr>
        <p:spPr>
          <a:noFill/>
          <a:ln/>
        </p:spPr>
        <p:txBody>
          <a:bodyPr/>
          <a:lstStyle/>
          <a:p>
            <a:pPr eaLnBrk="1" hangingPunct="1">
              <a:spcBef>
                <a:spcPct val="0"/>
              </a:spcBef>
            </a:pPr>
            <a:endParaRPr lang="en-CA" smtClean="0"/>
          </a:p>
        </p:txBody>
      </p:sp>
      <p:sp>
        <p:nvSpPr>
          <p:cNvPr id="5222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88C82D8-4AC3-49F5-B40E-D990FA47A028}" type="slidenum">
              <a:rPr lang="en-CA" sz="1200"/>
              <a:pPr algn="r"/>
              <a:t>22</a:t>
            </a:fld>
            <a:endParaRPr lang="en-CA"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noFill/>
          <a:ln/>
        </p:spPr>
        <p:txBody>
          <a:bodyPr/>
          <a:lstStyle/>
          <a:p>
            <a:pPr eaLnBrk="1" hangingPunct="1">
              <a:spcBef>
                <a:spcPct val="0"/>
              </a:spcBef>
            </a:pPr>
            <a:endParaRPr lang="en-CA" smtClean="0"/>
          </a:p>
        </p:txBody>
      </p:sp>
      <p:sp>
        <p:nvSpPr>
          <p:cNvPr id="5427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19F97E4-845A-4300-A80C-E71D2283741E}" type="slidenum">
              <a:rPr lang="en-CA" sz="1200"/>
              <a:pPr algn="r"/>
              <a:t>23</a:t>
            </a:fld>
            <a:endParaRPr lang="en-CA"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a:ln/>
        </p:spPr>
      </p:sp>
      <p:sp>
        <p:nvSpPr>
          <p:cNvPr id="56322" name="Notes Placeholder 2"/>
          <p:cNvSpPr>
            <a:spLocks noGrp="1"/>
          </p:cNvSpPr>
          <p:nvPr>
            <p:ph type="body" idx="1"/>
          </p:nvPr>
        </p:nvSpPr>
        <p:spPr>
          <a:noFill/>
          <a:ln/>
        </p:spPr>
        <p:txBody>
          <a:bodyPr/>
          <a:lstStyle/>
          <a:p>
            <a:pPr eaLnBrk="1" hangingPunct="1">
              <a:spcBef>
                <a:spcPct val="0"/>
              </a:spcBef>
            </a:pPr>
            <a:endParaRPr lang="en-CA" smtClean="0"/>
          </a:p>
        </p:txBody>
      </p:sp>
      <p:sp>
        <p:nvSpPr>
          <p:cNvPr id="5632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3DD62C3-B509-4748-AF10-83C83E195C74}" type="slidenum">
              <a:rPr lang="en-CA" sz="1200"/>
              <a:pPr algn="r"/>
              <a:t>24</a:t>
            </a:fld>
            <a:endParaRPr lang="en-CA"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8370" name="Notes Placeholder 2"/>
          <p:cNvSpPr>
            <a:spLocks noGrp="1"/>
          </p:cNvSpPr>
          <p:nvPr>
            <p:ph type="body" idx="1"/>
          </p:nvPr>
        </p:nvSpPr>
        <p:spPr>
          <a:noFill/>
          <a:ln/>
        </p:spPr>
        <p:txBody>
          <a:bodyPr/>
          <a:lstStyle/>
          <a:p>
            <a:pPr eaLnBrk="1" hangingPunct="1">
              <a:spcBef>
                <a:spcPct val="0"/>
              </a:spcBef>
            </a:pPr>
            <a:endParaRPr lang="en-CA" smtClean="0"/>
          </a:p>
        </p:txBody>
      </p:sp>
      <p:sp>
        <p:nvSpPr>
          <p:cNvPr id="5837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23B90D6-A478-4B6E-969F-F542DA350F4E}" type="slidenum">
              <a:rPr lang="en-CA" sz="1200"/>
              <a:pPr algn="r"/>
              <a:t>25</a:t>
            </a:fld>
            <a:endParaRPr lang="en-CA"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a:ln/>
        </p:spPr>
      </p:sp>
      <p:sp>
        <p:nvSpPr>
          <p:cNvPr id="60418" name="Notes Placeholder 2"/>
          <p:cNvSpPr>
            <a:spLocks noGrp="1"/>
          </p:cNvSpPr>
          <p:nvPr>
            <p:ph type="body" idx="1"/>
          </p:nvPr>
        </p:nvSpPr>
        <p:spPr>
          <a:noFill/>
          <a:ln/>
        </p:spPr>
        <p:txBody>
          <a:bodyPr/>
          <a:lstStyle/>
          <a:p>
            <a:pPr eaLnBrk="1" hangingPunct="1">
              <a:spcBef>
                <a:spcPct val="0"/>
              </a:spcBef>
            </a:pPr>
            <a:endParaRPr lang="en-CA" smtClean="0"/>
          </a:p>
        </p:txBody>
      </p:sp>
      <p:sp>
        <p:nvSpPr>
          <p:cNvPr id="6041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86E3080-7097-4DDE-BC20-BE373FDCA769}" type="slidenum">
              <a:rPr lang="en-CA" sz="1200"/>
              <a:pPr algn="r"/>
              <a:t>26</a:t>
            </a:fld>
            <a:endParaRPr lang="en-CA"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a:ln/>
        </p:spPr>
      </p:sp>
      <p:sp>
        <p:nvSpPr>
          <p:cNvPr id="62466" name="Notes Placeholder 2"/>
          <p:cNvSpPr>
            <a:spLocks noGrp="1"/>
          </p:cNvSpPr>
          <p:nvPr>
            <p:ph type="body" idx="1"/>
          </p:nvPr>
        </p:nvSpPr>
        <p:spPr>
          <a:noFill/>
          <a:ln/>
        </p:spPr>
        <p:txBody>
          <a:bodyPr/>
          <a:lstStyle/>
          <a:p>
            <a:pPr eaLnBrk="1" hangingPunct="1">
              <a:spcBef>
                <a:spcPct val="0"/>
              </a:spcBef>
            </a:pPr>
            <a:endParaRPr lang="en-CA" smtClean="0"/>
          </a:p>
        </p:txBody>
      </p:sp>
      <p:sp>
        <p:nvSpPr>
          <p:cNvPr id="6246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4FE319A4-4390-47E2-A1BD-582C0F22A8ED}" type="slidenum">
              <a:rPr lang="en-CA" sz="1200"/>
              <a:pPr algn="r"/>
              <a:t>27</a:t>
            </a:fld>
            <a:endParaRPr lang="en-CA"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a:ln/>
        </p:spPr>
      </p:sp>
      <p:sp>
        <p:nvSpPr>
          <p:cNvPr id="64514" name="Notes Placeholder 2"/>
          <p:cNvSpPr>
            <a:spLocks noGrp="1"/>
          </p:cNvSpPr>
          <p:nvPr>
            <p:ph type="body" idx="1"/>
          </p:nvPr>
        </p:nvSpPr>
        <p:spPr>
          <a:noFill/>
          <a:ln/>
        </p:spPr>
        <p:txBody>
          <a:bodyPr/>
          <a:lstStyle/>
          <a:p>
            <a:pPr eaLnBrk="1" hangingPunct="1">
              <a:spcBef>
                <a:spcPct val="0"/>
              </a:spcBef>
            </a:pPr>
            <a:endParaRPr lang="en-CA" smtClean="0"/>
          </a:p>
        </p:txBody>
      </p:sp>
      <p:sp>
        <p:nvSpPr>
          <p:cNvPr id="6451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B1B39F1-289A-41F9-BE2E-EB0CE72FE8A9}" type="slidenum">
              <a:rPr lang="en-CA" sz="1200"/>
              <a:pPr algn="r"/>
              <a:t>28</a:t>
            </a:fld>
            <a:endParaRPr lang="en-CA"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ln/>
        </p:spPr>
      </p:sp>
      <p:sp>
        <p:nvSpPr>
          <p:cNvPr id="66562" name="Notes Placeholder 2"/>
          <p:cNvSpPr>
            <a:spLocks noGrp="1"/>
          </p:cNvSpPr>
          <p:nvPr>
            <p:ph type="body" idx="1"/>
          </p:nvPr>
        </p:nvSpPr>
        <p:spPr>
          <a:noFill/>
          <a:ln/>
        </p:spPr>
        <p:txBody>
          <a:bodyPr/>
          <a:lstStyle/>
          <a:p>
            <a:pPr eaLnBrk="1" hangingPunct="1">
              <a:spcBef>
                <a:spcPct val="0"/>
              </a:spcBef>
            </a:pPr>
            <a:endParaRPr lang="en-CA" smtClean="0"/>
          </a:p>
        </p:txBody>
      </p:sp>
      <p:sp>
        <p:nvSpPr>
          <p:cNvPr id="6656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40F5B21F-F8CE-49CB-B0BC-5E8ED038F699}" type="slidenum">
              <a:rPr lang="en-CA" sz="1200"/>
              <a:pPr algn="r"/>
              <a:t>29</a:t>
            </a:fld>
            <a:endParaRPr lang="en-CA"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a:ln/>
        </p:spPr>
      </p:sp>
      <p:sp>
        <p:nvSpPr>
          <p:cNvPr id="68610" name="Notes Placeholder 2"/>
          <p:cNvSpPr>
            <a:spLocks noGrp="1"/>
          </p:cNvSpPr>
          <p:nvPr>
            <p:ph type="body" idx="1"/>
          </p:nvPr>
        </p:nvSpPr>
        <p:spPr>
          <a:noFill/>
          <a:ln/>
        </p:spPr>
        <p:txBody>
          <a:bodyPr/>
          <a:lstStyle/>
          <a:p>
            <a:pPr eaLnBrk="1" hangingPunct="1">
              <a:spcBef>
                <a:spcPct val="0"/>
              </a:spcBef>
            </a:pPr>
            <a:endParaRPr lang="en-CA" smtClean="0"/>
          </a:p>
        </p:txBody>
      </p:sp>
      <p:sp>
        <p:nvSpPr>
          <p:cNvPr id="6861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CB4D509-F844-407B-B222-61822AAB1C9B}" type="slidenum">
              <a:rPr lang="en-CA" sz="1200"/>
              <a:pPr algn="r"/>
              <a:t>30</a:t>
            </a:fld>
            <a:endParaRPr lang="en-CA"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a:ln/>
        </p:spPr>
      </p:sp>
      <p:sp>
        <p:nvSpPr>
          <p:cNvPr id="70658" name="Notes Placeholder 2"/>
          <p:cNvSpPr>
            <a:spLocks noGrp="1"/>
          </p:cNvSpPr>
          <p:nvPr>
            <p:ph type="body" idx="1"/>
          </p:nvPr>
        </p:nvSpPr>
        <p:spPr>
          <a:noFill/>
          <a:ln/>
        </p:spPr>
        <p:txBody>
          <a:bodyPr/>
          <a:lstStyle/>
          <a:p>
            <a:pPr eaLnBrk="1" hangingPunct="1">
              <a:spcBef>
                <a:spcPct val="0"/>
              </a:spcBef>
            </a:pPr>
            <a:endParaRPr lang="en-CA" smtClean="0"/>
          </a:p>
        </p:txBody>
      </p:sp>
      <p:sp>
        <p:nvSpPr>
          <p:cNvPr id="7065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4B3B59D-4587-4BBC-B289-612D235EDE67}" type="slidenum">
              <a:rPr lang="en-CA" sz="1200"/>
              <a:pPr algn="r"/>
              <a:t>31</a:t>
            </a:fld>
            <a:endParaRPr lang="en-CA"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a:ln/>
        </p:spPr>
      </p:sp>
      <p:sp>
        <p:nvSpPr>
          <p:cNvPr id="72706" name="Notes Placeholder 2"/>
          <p:cNvSpPr>
            <a:spLocks noGrp="1"/>
          </p:cNvSpPr>
          <p:nvPr>
            <p:ph type="body" idx="1"/>
          </p:nvPr>
        </p:nvSpPr>
        <p:spPr>
          <a:noFill/>
          <a:ln/>
        </p:spPr>
        <p:txBody>
          <a:bodyPr/>
          <a:lstStyle/>
          <a:p>
            <a:pPr eaLnBrk="1" hangingPunct="1">
              <a:spcBef>
                <a:spcPct val="0"/>
              </a:spcBef>
            </a:pPr>
            <a:endParaRPr lang="en-CA" smtClean="0"/>
          </a:p>
        </p:txBody>
      </p:sp>
      <p:sp>
        <p:nvSpPr>
          <p:cNvPr id="7270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D3A8255-48AD-440B-89DA-85D1112D6FD4}" type="slidenum">
              <a:rPr lang="en-CA" sz="1200"/>
              <a:pPr algn="r"/>
              <a:t>32</a:t>
            </a:fld>
            <a:endParaRPr lang="en-CA"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rrowheads="1" noTextEdit="1"/>
          </p:cNvSpPr>
          <p:nvPr>
            <p:ph type="sldImg"/>
          </p:nvPr>
        </p:nvSpPr>
        <p:spPr>
          <a:ln/>
        </p:spPr>
      </p:sp>
      <p:sp>
        <p:nvSpPr>
          <p:cNvPr id="8806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rrowheads="1" noTextEdit="1"/>
          </p:cNvSpPr>
          <p:nvPr>
            <p:ph type="sldImg"/>
          </p:nvPr>
        </p:nvSpPr>
        <p:spPr>
          <a:ln/>
        </p:spPr>
      </p:sp>
      <p:sp>
        <p:nvSpPr>
          <p:cNvPr id="921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rrowheads="1" noTextEdit="1"/>
          </p:cNvSpPr>
          <p:nvPr>
            <p:ph type="sldImg"/>
          </p:nvPr>
        </p:nvSpPr>
        <p:spPr>
          <a:ln/>
        </p:spPr>
      </p:sp>
      <p:sp>
        <p:nvSpPr>
          <p:cNvPr id="9421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rrowheads="1" noTextEdit="1"/>
          </p:cNvSpPr>
          <p:nvPr>
            <p:ph type="sldImg"/>
          </p:nvPr>
        </p:nvSpPr>
        <p:spPr>
          <a:ln/>
        </p:spPr>
      </p:sp>
      <p:sp>
        <p:nvSpPr>
          <p:cNvPr id="17410" name="Rectangle 3"/>
          <p:cNvSpPr>
            <a:spLocks noGrp="1" noChangeArrowheads="1"/>
          </p:cNvSpPr>
          <p:nvPr>
            <p:ph type="body" idx="1"/>
          </p:nvPr>
        </p:nvSpPr>
        <p:spPr>
          <a:noFill/>
          <a:ln/>
        </p:spPr>
        <p:txBody>
          <a:bodyPr/>
          <a:lstStyle/>
          <a:p>
            <a:pPr eaLnBrk="1" hangingPunct="1">
              <a:lnSpc>
                <a:spcPct val="80000"/>
              </a:lnSpc>
            </a:pPr>
            <a:endParaRPr lang="en-US" sz="8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rrowheads="1" noTextEdit="1"/>
          </p:cNvSpPr>
          <p:nvPr>
            <p:ph type="sldImg"/>
          </p:nvPr>
        </p:nvSpPr>
        <p:spPr>
          <a:ln/>
        </p:spPr>
      </p:sp>
      <p:sp>
        <p:nvSpPr>
          <p:cNvPr id="19458" name="Rectangle 3"/>
          <p:cNvSpPr>
            <a:spLocks noGrp="1" noChangeArrowheads="1"/>
          </p:cNvSpPr>
          <p:nvPr>
            <p:ph type="body" idx="1"/>
          </p:nvPr>
        </p:nvSpPr>
        <p:spPr>
          <a:noFill/>
          <a:ln/>
        </p:spPr>
        <p:txBody>
          <a:bodyPr/>
          <a:lstStyle/>
          <a:p>
            <a:pPr eaLnBrk="1" hangingPunct="1">
              <a:lnSpc>
                <a:spcPct val="80000"/>
              </a:lnSpc>
            </a:pPr>
            <a:endParaRPr lang="en-US" sz="8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noTextEdit="1"/>
          </p:cNvSpPr>
          <p:nvPr>
            <p:ph type="sldImg"/>
          </p:nvPr>
        </p:nvSpPr>
        <p:spPr>
          <a:ln/>
        </p:spPr>
      </p:sp>
      <p:sp>
        <p:nvSpPr>
          <p:cNvPr id="21506" name="Rectangle 3"/>
          <p:cNvSpPr>
            <a:spLocks noGrp="1" noChangeArrowheads="1"/>
          </p:cNvSpPr>
          <p:nvPr>
            <p:ph type="body" idx="1"/>
          </p:nvPr>
        </p:nvSpPr>
        <p:spPr>
          <a:noFill/>
          <a:ln/>
        </p:spPr>
        <p:txBody>
          <a:bodyPr/>
          <a:lstStyle/>
          <a:p>
            <a:pPr lvl="1"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rrowheads="1" noTextEdit="1"/>
          </p:cNvSpPr>
          <p:nvPr>
            <p:ph type="sldImg"/>
          </p:nvPr>
        </p:nvSpPr>
        <p:spPr>
          <a:ln/>
        </p:spPr>
      </p:sp>
      <p:sp>
        <p:nvSpPr>
          <p:cNvPr id="23554" name="Rectangle 3"/>
          <p:cNvSpPr>
            <a:spLocks noGrp="1" noChangeArrowheads="1"/>
          </p:cNvSpPr>
          <p:nvPr>
            <p:ph type="body" idx="1"/>
          </p:nvPr>
        </p:nvSpPr>
        <p:spPr>
          <a:noFill/>
          <a:ln/>
        </p:spPr>
        <p:txBody>
          <a:bodyPr/>
          <a:lstStyle/>
          <a:p>
            <a:pPr eaLnBrk="1" hangingPunct="1">
              <a:lnSpc>
                <a:spcPct val="80000"/>
              </a:lnSpc>
            </a:pPr>
            <a:r>
              <a:rPr lang="en-US" sz="1000" smtClean="0"/>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rrowheads="1" noTextEdit="1"/>
          </p:cNvSpPr>
          <p:nvPr>
            <p:ph type="sldImg"/>
          </p:nvPr>
        </p:nvSpPr>
        <p:spPr>
          <a:ln/>
        </p:spPr>
      </p:sp>
      <p:sp>
        <p:nvSpPr>
          <p:cNvPr id="8397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rrowheads="1" noTextEdit="1"/>
          </p:cNvSpPr>
          <p:nvPr>
            <p:ph type="sldImg"/>
          </p:nvPr>
        </p:nvSpPr>
        <p:spPr>
          <a:ln/>
        </p:spPr>
      </p:sp>
      <p:sp>
        <p:nvSpPr>
          <p:cNvPr id="2662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CivicLettersHomePage.jpg"/>
          <p:cNvPicPr>
            <a:picLocks noChangeAspect="1"/>
          </p:cNvPicPr>
          <p:nvPr userDrawn="1"/>
        </p:nvPicPr>
        <p:blipFill>
          <a:blip r:embed="rId2"/>
          <a:srcRect/>
          <a:stretch>
            <a:fillRect/>
          </a:stretch>
        </p:blipFill>
        <p:spPr bwMode="auto">
          <a:xfrm>
            <a:off x="7854950" y="6286500"/>
            <a:ext cx="831850" cy="434975"/>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Date Placeholder 3"/>
          <p:cNvSpPr>
            <a:spLocks noGrp="1"/>
          </p:cNvSpPr>
          <p:nvPr>
            <p:ph type="dt" sz="half" idx="10"/>
          </p:nvPr>
        </p:nvSpPr>
        <p:spPr/>
        <p:txBody>
          <a:bodyPr/>
          <a:lstStyle>
            <a:lvl1pPr>
              <a:defRPr/>
            </a:lvl1pPr>
          </a:lstStyle>
          <a:p>
            <a:pPr>
              <a:defRPr/>
            </a:pPr>
            <a:fld id="{0CFCE90F-3A17-4BC0-B382-5B2C41111FF1}" type="datetimeFigureOut">
              <a:rPr lang="en-US"/>
              <a:pPr>
                <a:defRPr/>
              </a:pPr>
              <a:t>5/13/2014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Civic Hospital </a:t>
            </a:r>
            <a:r>
              <a:rPr lang="en-US" err="1"/>
              <a:t>Neighbourhood</a:t>
            </a:r>
            <a:r>
              <a:rPr lang="en-US"/>
              <a:t> Association 2013</a:t>
            </a:r>
          </a:p>
        </p:txBody>
      </p:sp>
      <p:sp>
        <p:nvSpPr>
          <p:cNvPr id="7" name="Slide Number Placeholder 5"/>
          <p:cNvSpPr>
            <a:spLocks noGrp="1"/>
          </p:cNvSpPr>
          <p:nvPr>
            <p:ph type="sldNum" sz="quarter" idx="12"/>
          </p:nvPr>
        </p:nvSpPr>
        <p:spPr/>
        <p:txBody>
          <a:bodyPr/>
          <a:lstStyle>
            <a:lvl1pPr>
              <a:defRPr/>
            </a:lvl1pPr>
          </a:lstStyle>
          <a:p>
            <a:pPr>
              <a:defRPr/>
            </a:pPr>
            <a:fld id="{583D2D54-8224-4C0F-A60A-ECF8CD286E1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5A4ADB7-7A91-4C4C-8698-682B3CA02F0F}" type="datetimeFigureOut">
              <a:rPr lang="en-US"/>
              <a:pPr>
                <a:defRPr/>
              </a:pPr>
              <a:t>5/13/2014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Civic Hospital </a:t>
            </a:r>
            <a:r>
              <a:rPr lang="en-US" err="1"/>
              <a:t>Neighbourhood</a:t>
            </a:r>
            <a:r>
              <a:rPr lang="en-US"/>
              <a:t> Association 2013</a:t>
            </a:r>
          </a:p>
        </p:txBody>
      </p:sp>
      <p:sp>
        <p:nvSpPr>
          <p:cNvPr id="6" name="Slide Number Placeholder 5"/>
          <p:cNvSpPr>
            <a:spLocks noGrp="1"/>
          </p:cNvSpPr>
          <p:nvPr>
            <p:ph type="sldNum" sz="quarter" idx="12"/>
          </p:nvPr>
        </p:nvSpPr>
        <p:spPr/>
        <p:txBody>
          <a:bodyPr/>
          <a:lstStyle>
            <a:lvl1pPr>
              <a:defRPr/>
            </a:lvl1pPr>
          </a:lstStyle>
          <a:p>
            <a:pPr>
              <a:defRPr/>
            </a:pPr>
            <a:fld id="{53E669D6-1972-48C8-A7AF-D68CB650A9D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CivicLettersHomePage.jpg"/>
          <p:cNvPicPr>
            <a:picLocks noChangeAspect="1"/>
          </p:cNvPicPr>
          <p:nvPr userDrawn="1"/>
        </p:nvPicPr>
        <p:blipFill>
          <a:blip r:embed="rId2"/>
          <a:srcRect/>
          <a:stretch>
            <a:fillRect/>
          </a:stretch>
        </p:blipFill>
        <p:spPr bwMode="auto">
          <a:xfrm>
            <a:off x="7854950" y="6286500"/>
            <a:ext cx="831850" cy="434975"/>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8680E83-DB0D-477F-871B-C9C1F906673D}" type="datetimeFigureOut">
              <a:rPr lang="en-US"/>
              <a:pPr>
                <a:defRPr/>
              </a:pPr>
              <a:t>5/13/2014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Civic Hospital </a:t>
            </a:r>
            <a:r>
              <a:rPr lang="en-US" err="1"/>
              <a:t>Neighbourhood</a:t>
            </a:r>
            <a:r>
              <a:rPr lang="en-US"/>
              <a:t> Association 2013</a:t>
            </a:r>
          </a:p>
        </p:txBody>
      </p:sp>
      <p:sp>
        <p:nvSpPr>
          <p:cNvPr id="7" name="Slide Number Placeholder 5"/>
          <p:cNvSpPr>
            <a:spLocks noGrp="1"/>
          </p:cNvSpPr>
          <p:nvPr>
            <p:ph type="sldNum" sz="quarter" idx="12"/>
          </p:nvPr>
        </p:nvSpPr>
        <p:spPr/>
        <p:txBody>
          <a:bodyPr/>
          <a:lstStyle>
            <a:lvl1pPr>
              <a:defRPr/>
            </a:lvl1pPr>
          </a:lstStyle>
          <a:p>
            <a:pPr>
              <a:defRPr/>
            </a:pPr>
            <a:fld id="{490EBB57-CAD2-4854-9E83-0FC4C101027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61DE7B8-D274-4CB0-908F-D603453DE520}" type="datetimeFigureOut">
              <a:rPr lang="en-US"/>
              <a:pPr>
                <a:defRPr/>
              </a:pPr>
              <a:t>5/13/2014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Civic Hospital </a:t>
            </a:r>
            <a:r>
              <a:rPr lang="en-US" err="1"/>
              <a:t>Neighbourhood</a:t>
            </a:r>
            <a:r>
              <a:rPr lang="en-US"/>
              <a:t> Association 2013</a:t>
            </a:r>
          </a:p>
        </p:txBody>
      </p:sp>
      <p:sp>
        <p:nvSpPr>
          <p:cNvPr id="6" name="Slide Number Placeholder 5"/>
          <p:cNvSpPr>
            <a:spLocks noGrp="1"/>
          </p:cNvSpPr>
          <p:nvPr>
            <p:ph type="sldNum" sz="quarter" idx="12"/>
          </p:nvPr>
        </p:nvSpPr>
        <p:spPr/>
        <p:txBody>
          <a:bodyPr/>
          <a:lstStyle>
            <a:lvl1pPr>
              <a:defRPr/>
            </a:lvl1pPr>
          </a:lstStyle>
          <a:p>
            <a:pPr>
              <a:defRPr/>
            </a:pPr>
            <a:fld id="{E06846B2-0B0B-4F8E-84B0-E7929029F21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1A21417-7793-4DF5-8E56-5DC77418676E}" type="datetimeFigureOut">
              <a:rPr lang="en-US"/>
              <a:pPr>
                <a:defRPr/>
              </a:pPr>
              <a:t>5/13/2014</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t>Civic Hospital </a:t>
            </a:r>
            <a:r>
              <a:rPr lang="en-US" err="1"/>
              <a:t>Neighbourhood</a:t>
            </a:r>
            <a:r>
              <a:rPr lang="en-US"/>
              <a:t> Association 2013</a:t>
            </a:r>
          </a:p>
        </p:txBody>
      </p:sp>
      <p:sp>
        <p:nvSpPr>
          <p:cNvPr id="9" name="Slide Number Placeholder 5"/>
          <p:cNvSpPr>
            <a:spLocks noGrp="1"/>
          </p:cNvSpPr>
          <p:nvPr>
            <p:ph type="sldNum" sz="quarter" idx="12"/>
          </p:nvPr>
        </p:nvSpPr>
        <p:spPr/>
        <p:txBody>
          <a:bodyPr/>
          <a:lstStyle>
            <a:lvl1pPr>
              <a:defRPr/>
            </a:lvl1pPr>
          </a:lstStyle>
          <a:p>
            <a:pPr>
              <a:defRPr/>
            </a:pPr>
            <a:fld id="{2ACD4E9E-F7CE-4239-AD62-15618209B16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032FBF7-E273-40BC-B4FB-3F9527D4AB17}" type="datetimeFigureOut">
              <a:rPr lang="en-US"/>
              <a:pPr>
                <a:defRPr/>
              </a:pPr>
              <a:t>5/13/2014</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Civic Hospital </a:t>
            </a:r>
            <a:r>
              <a:rPr lang="en-US" err="1"/>
              <a:t>Neighbourhood</a:t>
            </a:r>
            <a:r>
              <a:rPr lang="en-US"/>
              <a:t> Association 2013</a:t>
            </a:r>
          </a:p>
        </p:txBody>
      </p:sp>
      <p:sp>
        <p:nvSpPr>
          <p:cNvPr id="5" name="Slide Number Placeholder 5"/>
          <p:cNvSpPr>
            <a:spLocks noGrp="1"/>
          </p:cNvSpPr>
          <p:nvPr>
            <p:ph type="sldNum" sz="quarter" idx="12"/>
          </p:nvPr>
        </p:nvSpPr>
        <p:spPr/>
        <p:txBody>
          <a:bodyPr/>
          <a:lstStyle>
            <a:lvl1pPr>
              <a:defRPr/>
            </a:lvl1pPr>
          </a:lstStyle>
          <a:p>
            <a:pPr>
              <a:defRPr/>
            </a:pPr>
            <a:fld id="{1F1421FA-46CC-421B-92A4-CACA9E51EA0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C8B760B-067D-4352-8903-E3A19466ADCD}" type="datetimeFigureOut">
              <a:rPr lang="en-US"/>
              <a:pPr>
                <a:defRPr/>
              </a:pPr>
              <a:t>5/13/2014</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Civic Hospital </a:t>
            </a:r>
            <a:r>
              <a:rPr lang="en-US" err="1"/>
              <a:t>Neighbourhood</a:t>
            </a:r>
            <a:r>
              <a:rPr lang="en-US"/>
              <a:t> Association 2013</a:t>
            </a:r>
          </a:p>
        </p:txBody>
      </p:sp>
      <p:sp>
        <p:nvSpPr>
          <p:cNvPr id="4" name="Slide Number Placeholder 5"/>
          <p:cNvSpPr>
            <a:spLocks noGrp="1"/>
          </p:cNvSpPr>
          <p:nvPr>
            <p:ph type="sldNum" sz="quarter" idx="12"/>
          </p:nvPr>
        </p:nvSpPr>
        <p:spPr/>
        <p:txBody>
          <a:bodyPr/>
          <a:lstStyle>
            <a:lvl1pPr>
              <a:defRPr/>
            </a:lvl1pPr>
          </a:lstStyle>
          <a:p>
            <a:pPr>
              <a:defRPr/>
            </a:pPr>
            <a:fld id="{3D5E80EE-FA25-46E6-8989-3BA523B0AE0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F5AC345-F8D0-4447-AF9B-18FE0C3B3B2C}" type="datetimeFigureOut">
              <a:rPr lang="en-US"/>
              <a:pPr>
                <a:defRPr/>
              </a:pPr>
              <a:t>5/13/2014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Civic Hospital </a:t>
            </a:r>
            <a:r>
              <a:rPr lang="en-US" err="1"/>
              <a:t>Neighbourhood</a:t>
            </a:r>
            <a:r>
              <a:rPr lang="en-US"/>
              <a:t> Association 2013</a:t>
            </a:r>
          </a:p>
        </p:txBody>
      </p:sp>
      <p:sp>
        <p:nvSpPr>
          <p:cNvPr id="7" name="Slide Number Placeholder 5"/>
          <p:cNvSpPr>
            <a:spLocks noGrp="1"/>
          </p:cNvSpPr>
          <p:nvPr>
            <p:ph type="sldNum" sz="quarter" idx="12"/>
          </p:nvPr>
        </p:nvSpPr>
        <p:spPr/>
        <p:txBody>
          <a:bodyPr/>
          <a:lstStyle>
            <a:lvl1pPr>
              <a:defRPr/>
            </a:lvl1pPr>
          </a:lstStyle>
          <a:p>
            <a:pPr>
              <a:defRPr/>
            </a:pPr>
            <a:fld id="{9B9124A6-3F15-422F-B786-618F259EB5E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7F3F853-22B0-490E-B985-6F28AD9E97EA}" type="datetimeFigureOut">
              <a:rPr lang="en-US"/>
              <a:pPr>
                <a:defRPr/>
              </a:pPr>
              <a:t>5/13/2014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Civic Hospital </a:t>
            </a:r>
            <a:r>
              <a:rPr lang="en-US" err="1"/>
              <a:t>Neighbourhood</a:t>
            </a:r>
            <a:r>
              <a:rPr lang="en-US"/>
              <a:t> Association 2013</a:t>
            </a:r>
          </a:p>
        </p:txBody>
      </p:sp>
      <p:sp>
        <p:nvSpPr>
          <p:cNvPr id="7" name="Slide Number Placeholder 5"/>
          <p:cNvSpPr>
            <a:spLocks noGrp="1"/>
          </p:cNvSpPr>
          <p:nvPr>
            <p:ph type="sldNum" sz="quarter" idx="12"/>
          </p:nvPr>
        </p:nvSpPr>
        <p:spPr/>
        <p:txBody>
          <a:bodyPr/>
          <a:lstStyle>
            <a:lvl1pPr>
              <a:defRPr/>
            </a:lvl1pPr>
          </a:lstStyle>
          <a:p>
            <a:pPr>
              <a:defRPr/>
            </a:pPr>
            <a:fld id="{C7B3A75A-A0F7-44A3-BFF3-62DA4270E43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F6D620-5679-49C5-A2A8-12F1B55ACE19}" type="datetimeFigureOut">
              <a:rPr lang="en-US"/>
              <a:pPr>
                <a:defRPr/>
              </a:pPr>
              <a:t>5/13/2014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Civic Hospital </a:t>
            </a:r>
            <a:r>
              <a:rPr lang="en-US" err="1"/>
              <a:t>Neighbourhood</a:t>
            </a:r>
            <a:r>
              <a:rPr lang="en-US"/>
              <a:t> Association 2013</a:t>
            </a:r>
          </a:p>
        </p:txBody>
      </p:sp>
      <p:sp>
        <p:nvSpPr>
          <p:cNvPr id="6" name="Slide Number Placeholder 5"/>
          <p:cNvSpPr>
            <a:spLocks noGrp="1"/>
          </p:cNvSpPr>
          <p:nvPr>
            <p:ph type="sldNum" sz="quarter" idx="12"/>
          </p:nvPr>
        </p:nvSpPr>
        <p:spPr/>
        <p:txBody>
          <a:bodyPr/>
          <a:lstStyle>
            <a:lvl1pPr>
              <a:defRPr/>
            </a:lvl1pPr>
          </a:lstStyle>
          <a:p>
            <a:pPr>
              <a:defRPr/>
            </a:pPr>
            <a:fld id="{B140083F-EFD9-428C-BEBF-37927EC76A7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ivicLettersHomePage.jpg"/>
          <p:cNvPicPr>
            <a:picLocks noChangeAspect="1"/>
          </p:cNvPicPr>
          <p:nvPr userDrawn="1"/>
        </p:nvPicPr>
        <p:blipFill>
          <a:blip r:embed="rId12">
            <a:alphaModFix amt="8000"/>
            <a:duotone>
              <a:prstClr val="black"/>
              <a:srgbClr val="D9C3A5">
                <a:tint val="50000"/>
                <a:satMod val="180000"/>
              </a:srgbClr>
            </a:duotone>
            <a:extLst>
              <a:ext uri="{BEBA8EAE-BF5A-486C-A8C5-ECC9F3942E4B}"/>
              <a:ext uri="{28A0092B-C50C-407E-A947-70E740481C1C}"/>
            </a:extLst>
          </a:blip>
          <a:stretch>
            <a:fillRect/>
          </a:stretch>
        </p:blipFill>
        <p:spPr>
          <a:xfrm>
            <a:off x="-398242" y="99882"/>
            <a:ext cx="11453493" cy="6858000"/>
          </a:xfrm>
          <a:prstGeom prst="rect">
            <a:avLst/>
          </a:prstGeom>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5EF6FEE-AC6E-4A27-BE7A-F48C62D36C7F}" type="datetimeFigureOut">
              <a:rPr lang="en-US"/>
              <a:pPr>
                <a:defRPr/>
              </a:pPr>
              <a:t>5/13/2014</a:t>
            </a:fld>
            <a:endParaRPr lang="en-US"/>
          </a:p>
        </p:txBody>
      </p:sp>
      <p:sp>
        <p:nvSpPr>
          <p:cNvPr id="5" name="Footer Placeholder 4"/>
          <p:cNvSpPr>
            <a:spLocks noGrp="1"/>
          </p:cNvSpPr>
          <p:nvPr>
            <p:ph type="ftr" sz="quarter" idx="3"/>
          </p:nvPr>
        </p:nvSpPr>
        <p:spPr>
          <a:xfrm>
            <a:off x="2854325" y="6356350"/>
            <a:ext cx="3360738"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a:t>Civic Hospital </a:t>
            </a:r>
            <a:r>
              <a:rPr lang="en-US" err="1"/>
              <a:t>Neighbourhood</a:t>
            </a:r>
            <a:r>
              <a:rPr lang="en-US"/>
              <a:t> Association 2013</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0D6CF4D-22FE-4C29-91B8-51C435DC8FF1}" type="slidenum">
              <a:rPr lang="en-US"/>
              <a:pPr>
                <a:defRPr/>
              </a:pPr>
              <a:t>‹#›</a:t>
            </a:fld>
            <a:endParaRPr lang="en-US"/>
          </a:p>
        </p:txBody>
      </p:sp>
      <p:pic>
        <p:nvPicPr>
          <p:cNvPr id="1032" name="Picture 7" descr="CivicLettersHomePage.jpg"/>
          <p:cNvPicPr>
            <a:picLocks noChangeAspect="1"/>
          </p:cNvPicPr>
          <p:nvPr userDrawn="1"/>
        </p:nvPicPr>
        <p:blipFill>
          <a:blip r:embed="rId13"/>
          <a:srcRect/>
          <a:stretch>
            <a:fillRect/>
          </a:stretch>
        </p:blipFill>
        <p:spPr bwMode="auto">
          <a:xfrm>
            <a:off x="7854950" y="6286500"/>
            <a:ext cx="831850" cy="4349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4" r:id="rId1"/>
    <p:sldLayoutId id="2147483765" r:id="rId2"/>
    <p:sldLayoutId id="2147483763" r:id="rId3"/>
    <p:sldLayoutId id="2147483762" r:id="rId4"/>
    <p:sldLayoutId id="2147483761" r:id="rId5"/>
    <p:sldLayoutId id="2147483760" r:id="rId6"/>
    <p:sldLayoutId id="2147483759" r:id="rId7"/>
    <p:sldLayoutId id="2147483758" r:id="rId8"/>
    <p:sldLayoutId id="2147483757" r:id="rId9"/>
    <p:sldLayoutId id="2147483756" r:id="rId10"/>
  </p:sldLayoutIdLst>
  <p:txStyles>
    <p:titleStyle>
      <a:lvl1pPr algn="l" defTabSz="457200" rtl="0" eaLnBrk="0" fontAlgn="base" hangingPunct="0">
        <a:spcBef>
          <a:spcPct val="0"/>
        </a:spcBef>
        <a:spcAft>
          <a:spcPct val="0"/>
        </a:spcAft>
        <a:defRPr sz="4400" kern="1200">
          <a:solidFill>
            <a:schemeClr val="tx1"/>
          </a:solidFill>
          <a:latin typeface="+mj-lt"/>
          <a:ea typeface="+mj-ea"/>
          <a:cs typeface="+mj-cs"/>
        </a:defRPr>
      </a:lvl1pPr>
      <a:lvl2pPr algn="l" defTabSz="457200" rtl="0" eaLnBrk="0" fontAlgn="base" hangingPunct="0">
        <a:spcBef>
          <a:spcPct val="0"/>
        </a:spcBef>
        <a:spcAft>
          <a:spcPct val="0"/>
        </a:spcAft>
        <a:defRPr sz="4400">
          <a:solidFill>
            <a:schemeClr val="tx1"/>
          </a:solidFill>
          <a:latin typeface="Calibri" pitchFamily="34" charset="0"/>
        </a:defRPr>
      </a:lvl2pPr>
      <a:lvl3pPr algn="l" defTabSz="457200" rtl="0" eaLnBrk="0" fontAlgn="base" hangingPunct="0">
        <a:spcBef>
          <a:spcPct val="0"/>
        </a:spcBef>
        <a:spcAft>
          <a:spcPct val="0"/>
        </a:spcAft>
        <a:defRPr sz="4400">
          <a:solidFill>
            <a:schemeClr val="tx1"/>
          </a:solidFill>
          <a:latin typeface="Calibri" pitchFamily="34" charset="0"/>
        </a:defRPr>
      </a:lvl3pPr>
      <a:lvl4pPr algn="l" defTabSz="457200" rtl="0" eaLnBrk="0" fontAlgn="base" hangingPunct="0">
        <a:spcBef>
          <a:spcPct val="0"/>
        </a:spcBef>
        <a:spcAft>
          <a:spcPct val="0"/>
        </a:spcAft>
        <a:defRPr sz="4400">
          <a:solidFill>
            <a:schemeClr val="tx1"/>
          </a:solidFill>
          <a:latin typeface="Calibri" pitchFamily="34" charset="0"/>
        </a:defRPr>
      </a:lvl4pPr>
      <a:lvl5pPr algn="l" defTabSz="457200" rtl="0" eaLnBrk="0" fontAlgn="base" hangingPunct="0">
        <a:spcBef>
          <a:spcPct val="0"/>
        </a:spcBef>
        <a:spcAft>
          <a:spcPct val="0"/>
        </a:spcAft>
        <a:defRPr sz="4400">
          <a:solidFill>
            <a:schemeClr val="tx1"/>
          </a:solidFill>
          <a:latin typeface="Calibri" pitchFamily="34" charset="0"/>
        </a:defRPr>
      </a:lvl5pPr>
      <a:lvl6pPr marL="457200" algn="l" defTabSz="457200" rtl="0" fontAlgn="base">
        <a:spcBef>
          <a:spcPct val="0"/>
        </a:spcBef>
        <a:spcAft>
          <a:spcPct val="0"/>
        </a:spcAft>
        <a:defRPr sz="4400">
          <a:solidFill>
            <a:schemeClr val="tx1"/>
          </a:solidFill>
          <a:latin typeface="Calibri" pitchFamily="34" charset="0"/>
        </a:defRPr>
      </a:lvl6pPr>
      <a:lvl7pPr marL="914400" algn="l" defTabSz="457200" rtl="0" fontAlgn="base">
        <a:spcBef>
          <a:spcPct val="0"/>
        </a:spcBef>
        <a:spcAft>
          <a:spcPct val="0"/>
        </a:spcAft>
        <a:defRPr sz="4400">
          <a:solidFill>
            <a:schemeClr val="tx1"/>
          </a:solidFill>
          <a:latin typeface="Calibri" pitchFamily="34" charset="0"/>
        </a:defRPr>
      </a:lvl7pPr>
      <a:lvl8pPr marL="1371600" algn="l" defTabSz="457200" rtl="0" fontAlgn="base">
        <a:spcBef>
          <a:spcPct val="0"/>
        </a:spcBef>
        <a:spcAft>
          <a:spcPct val="0"/>
        </a:spcAft>
        <a:defRPr sz="4400">
          <a:solidFill>
            <a:schemeClr val="tx1"/>
          </a:solidFill>
          <a:latin typeface="Calibri" pitchFamily="34" charset="0"/>
        </a:defRPr>
      </a:lvl8pPr>
      <a:lvl9pPr marL="1828800" algn="l"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Clr>
          <a:srgbClr val="F79646"/>
        </a:buClr>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chemeClr val="accent1"/>
        </a:buClr>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9BBB59"/>
        </a:buClr>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FFE939"/>
        </a:buClr>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twitter.com/chnaottawa" TargetMode="External"/><Relationship Id="rId5" Type="http://schemas.openxmlformats.org/officeDocument/2006/relationships/hyperlink" Target="mailto:info@chnaottawa.ca" TargetMode="External"/><Relationship Id="rId4" Type="http://schemas.openxmlformats.org/officeDocument/2006/relationships/hyperlink" Target="http://www.chnaottawa/"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goodreads.com/author/show/17285.Jane_Jacobs"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31.png"/><Relationship Id="rId4" Type="http://schemas.openxmlformats.org/officeDocument/2006/relationships/image" Target="../media/image30.jpeg"/></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3" descr="CivicLettersHomePage.jpg"/>
          <p:cNvPicPr>
            <a:picLocks noChangeAspect="1"/>
          </p:cNvPicPr>
          <p:nvPr/>
        </p:nvPicPr>
        <p:blipFill>
          <a:blip r:embed="rId3"/>
          <a:srcRect/>
          <a:stretch>
            <a:fillRect/>
          </a:stretch>
        </p:blipFill>
        <p:spPr bwMode="auto">
          <a:xfrm>
            <a:off x="1244600" y="457200"/>
            <a:ext cx="6777038" cy="3549650"/>
          </a:xfrm>
          <a:prstGeom prst="rect">
            <a:avLst/>
          </a:prstGeom>
          <a:noFill/>
          <a:ln w="9525">
            <a:noFill/>
            <a:miter lim="800000"/>
            <a:headEnd/>
            <a:tailEnd/>
          </a:ln>
        </p:spPr>
      </p:pic>
      <p:sp>
        <p:nvSpPr>
          <p:cNvPr id="13314" name="Subtitle 2"/>
          <p:cNvSpPr>
            <a:spLocks noGrp="1"/>
          </p:cNvSpPr>
          <p:nvPr>
            <p:ph type="subTitle" idx="4294967295"/>
          </p:nvPr>
        </p:nvSpPr>
        <p:spPr>
          <a:xfrm>
            <a:off x="806450" y="4222750"/>
            <a:ext cx="7594600" cy="2770188"/>
          </a:xfrm>
        </p:spPr>
        <p:txBody>
          <a:bodyPr/>
          <a:lstStyle/>
          <a:p>
            <a:pPr marL="0" indent="0" algn="ctr" eaLnBrk="1" hangingPunct="1">
              <a:lnSpc>
                <a:spcPct val="80000"/>
              </a:lnSpc>
              <a:buFont typeface="Arial" charset="0"/>
              <a:buNone/>
            </a:pPr>
            <a:r>
              <a:rPr lang="en-CA" sz="2400" b="1" smtClean="0"/>
              <a:t>Civic Hospital Neighbourhood Association </a:t>
            </a:r>
          </a:p>
          <a:p>
            <a:pPr marL="0" indent="0" algn="ctr" eaLnBrk="1" hangingPunct="1">
              <a:lnSpc>
                <a:spcPct val="80000"/>
              </a:lnSpc>
              <a:buFont typeface="Arial" charset="0"/>
              <a:buNone/>
            </a:pPr>
            <a:r>
              <a:rPr lang="en-CA" sz="2400" b="1" smtClean="0"/>
              <a:t>Annual Spring Meeting</a:t>
            </a:r>
          </a:p>
          <a:p>
            <a:pPr marL="0" indent="0" algn="ctr">
              <a:lnSpc>
                <a:spcPct val="80000"/>
              </a:lnSpc>
              <a:buFont typeface="Arial" charset="0"/>
              <a:buNone/>
            </a:pPr>
            <a:r>
              <a:rPr lang="en-CA" sz="2400" b="1" smtClean="0"/>
              <a:t>May 07, 2014</a:t>
            </a:r>
          </a:p>
          <a:p>
            <a:pPr marL="0" indent="0">
              <a:lnSpc>
                <a:spcPct val="80000"/>
              </a:lnSpc>
              <a:buFont typeface="Arial" charset="0"/>
              <a:buNone/>
            </a:pPr>
            <a:r>
              <a:rPr lang="en-US" sz="1800" b="1" smtClean="0"/>
              <a:t>Web:  </a:t>
            </a:r>
            <a:r>
              <a:rPr lang="en-US" sz="1800" b="1" smtClean="0">
                <a:hlinkClick r:id="rId4"/>
              </a:rPr>
              <a:t>www.chnaottawa</a:t>
            </a:r>
            <a:endParaRPr lang="en-US" sz="1800" b="1" smtClean="0"/>
          </a:p>
          <a:p>
            <a:pPr marL="0" indent="0">
              <a:lnSpc>
                <a:spcPct val="80000"/>
              </a:lnSpc>
              <a:buFont typeface="Arial" charset="0"/>
              <a:buNone/>
            </a:pPr>
            <a:r>
              <a:rPr lang="en-US" sz="1800" b="1" smtClean="0"/>
              <a:t>Email: </a:t>
            </a:r>
            <a:r>
              <a:rPr lang="en-US" sz="1800" b="1" smtClean="0">
                <a:hlinkClick r:id="rId5"/>
              </a:rPr>
              <a:t>info@chnaottawa.ca</a:t>
            </a:r>
            <a:r>
              <a:rPr lang="en-US" sz="1800" smtClean="0"/>
              <a:t> </a:t>
            </a:r>
            <a:endParaRPr lang="en-US" sz="1800" b="1" smtClean="0"/>
          </a:p>
          <a:p>
            <a:pPr marL="0" indent="0">
              <a:lnSpc>
                <a:spcPct val="80000"/>
              </a:lnSpc>
              <a:buFont typeface="Arial" charset="0"/>
              <a:buNone/>
            </a:pPr>
            <a:r>
              <a:rPr lang="en-US" sz="1800" b="1" smtClean="0"/>
              <a:t>Twitter: </a:t>
            </a:r>
            <a:r>
              <a:rPr lang="en-US" sz="1800" b="1" smtClean="0">
                <a:hlinkClick r:id="rId6"/>
              </a:rPr>
              <a:t>CHNA</a:t>
            </a:r>
            <a:r>
              <a:rPr lang="en-US" sz="1800" b="1" smtClean="0"/>
              <a:t> @chnaottawa</a:t>
            </a:r>
          </a:p>
          <a:p>
            <a:pPr marL="0" indent="0">
              <a:lnSpc>
                <a:spcPct val="80000"/>
              </a:lnSpc>
              <a:buFont typeface="Arial" charset="0"/>
              <a:buNone/>
            </a:pPr>
            <a:r>
              <a:rPr lang="en-US" sz="1800" b="1" smtClean="0"/>
              <a:t>Facebook: www.facebook.com/chnaottawa</a:t>
            </a:r>
          </a:p>
          <a:p>
            <a:pPr marL="0" indent="0">
              <a:lnSpc>
                <a:spcPct val="80000"/>
              </a:lnSpc>
              <a:buFont typeface="Arial" charset="0"/>
              <a:buNone/>
            </a:pPr>
            <a:r>
              <a:rPr lang="en-US" sz="1800" b="1" smtClean="0"/>
              <a:t>Ruskin Park:  www.facebook.com/CHNARuskinPark</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idx="4294967295"/>
          </p:nvPr>
        </p:nvSpPr>
        <p:spPr/>
        <p:txBody>
          <a:bodyPr/>
          <a:lstStyle/>
          <a:p>
            <a:pPr eaLnBrk="1" hangingPunct="1"/>
            <a:r>
              <a:rPr lang="en-US" sz="3200" smtClean="0">
                <a:solidFill>
                  <a:srgbClr val="558ED5"/>
                </a:solidFill>
              </a:rPr>
              <a:t>Notice of Lay-By</a:t>
            </a:r>
            <a:r>
              <a:rPr lang="en-US" sz="3600" smtClean="0">
                <a:solidFill>
                  <a:srgbClr val="558ED5"/>
                </a:solidFill>
              </a:rPr>
              <a:t> </a:t>
            </a:r>
            <a:br>
              <a:rPr lang="en-US" sz="3600" smtClean="0">
                <a:solidFill>
                  <a:srgbClr val="558ED5"/>
                </a:solidFill>
              </a:rPr>
            </a:br>
            <a:endParaRPr lang="en-US" sz="2800" smtClean="0">
              <a:solidFill>
                <a:srgbClr val="558ED5"/>
              </a:solidFill>
            </a:endParaRPr>
          </a:p>
        </p:txBody>
      </p:sp>
      <p:sp>
        <p:nvSpPr>
          <p:cNvPr id="27650" name="Content Placeholder 2"/>
          <p:cNvSpPr>
            <a:spLocks noGrp="1"/>
          </p:cNvSpPr>
          <p:nvPr>
            <p:ph idx="4294967295"/>
          </p:nvPr>
        </p:nvSpPr>
        <p:spPr>
          <a:xfrm>
            <a:off x="457200" y="1603375"/>
            <a:ext cx="8229600" cy="4522788"/>
          </a:xfrm>
        </p:spPr>
        <p:txBody>
          <a:bodyPr/>
          <a:lstStyle/>
          <a:p>
            <a:pPr eaLnBrk="1" hangingPunct="1"/>
            <a:endParaRPr lang="en-CA" sz="2800" smtClean="0">
              <a:latin typeface="Trebuchet MS" pitchFamily="34" charset="0"/>
            </a:endParaRPr>
          </a:p>
          <a:p>
            <a:pPr eaLnBrk="1" hangingPunct="1"/>
            <a:endParaRPr lang="en-CA" sz="2800" smtClean="0">
              <a:latin typeface="Trebuchet MS" pitchFamily="34" charset="0"/>
            </a:endParaRPr>
          </a:p>
        </p:txBody>
      </p:sp>
      <p:pic>
        <p:nvPicPr>
          <p:cNvPr id="27651" name="Picture 4" descr="Lay-by2"/>
          <p:cNvPicPr>
            <a:picLocks noChangeAspect="1" noChangeArrowheads="1"/>
          </p:cNvPicPr>
          <p:nvPr/>
        </p:nvPicPr>
        <p:blipFill>
          <a:blip r:embed="rId3"/>
          <a:srcRect/>
          <a:stretch>
            <a:fillRect/>
          </a:stretch>
        </p:blipFill>
        <p:spPr bwMode="auto">
          <a:xfrm>
            <a:off x="685800" y="1862138"/>
            <a:ext cx="7772400" cy="3133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idx="4294967295"/>
          </p:nvPr>
        </p:nvSpPr>
        <p:spPr/>
        <p:txBody>
          <a:bodyPr/>
          <a:lstStyle/>
          <a:p>
            <a:pPr eaLnBrk="1" hangingPunct="1"/>
            <a:r>
              <a:rPr lang="en-US" sz="3200" smtClean="0">
                <a:solidFill>
                  <a:srgbClr val="558ED5"/>
                </a:solidFill>
              </a:rPr>
              <a:t>Ruskin Garage Proposal </a:t>
            </a:r>
            <a:br>
              <a:rPr lang="en-US" sz="3200" smtClean="0">
                <a:solidFill>
                  <a:srgbClr val="558ED5"/>
                </a:solidFill>
              </a:rPr>
            </a:br>
            <a:endParaRPr lang="en-US" sz="3200" smtClean="0">
              <a:solidFill>
                <a:srgbClr val="558ED5"/>
              </a:solidFill>
            </a:endParaRPr>
          </a:p>
        </p:txBody>
      </p:sp>
      <p:sp>
        <p:nvSpPr>
          <p:cNvPr id="28674" name="Content Placeholder 2"/>
          <p:cNvSpPr>
            <a:spLocks noGrp="1"/>
          </p:cNvSpPr>
          <p:nvPr>
            <p:ph idx="4294967295"/>
          </p:nvPr>
        </p:nvSpPr>
        <p:spPr>
          <a:xfrm>
            <a:off x="457200" y="1603375"/>
            <a:ext cx="8229600" cy="4522788"/>
          </a:xfrm>
        </p:spPr>
        <p:txBody>
          <a:bodyPr/>
          <a:lstStyle/>
          <a:p>
            <a:pPr eaLnBrk="1" hangingPunct="1"/>
            <a:endParaRPr lang="en-CA" sz="2800" smtClean="0">
              <a:latin typeface="Trebuchet MS" pitchFamily="34" charset="0"/>
            </a:endParaRPr>
          </a:p>
          <a:p>
            <a:pPr eaLnBrk="1" hangingPunct="1"/>
            <a:endParaRPr lang="en-CA" sz="2800" smtClean="0">
              <a:latin typeface="Trebuchet MS" pitchFamily="34" charset="0"/>
            </a:endParaRPr>
          </a:p>
        </p:txBody>
      </p:sp>
      <p:pic>
        <p:nvPicPr>
          <p:cNvPr id="28675" name="Picture 5" descr="garage"/>
          <p:cNvPicPr>
            <a:picLocks noChangeAspect="1" noChangeArrowheads="1"/>
          </p:cNvPicPr>
          <p:nvPr/>
        </p:nvPicPr>
        <p:blipFill>
          <a:blip r:embed="rId3"/>
          <a:srcRect/>
          <a:stretch>
            <a:fillRect/>
          </a:stretch>
        </p:blipFill>
        <p:spPr bwMode="auto">
          <a:xfrm>
            <a:off x="798513" y="1603375"/>
            <a:ext cx="6904037" cy="3698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idx="4294967295"/>
          </p:nvPr>
        </p:nvSpPr>
        <p:spPr/>
        <p:txBody>
          <a:bodyPr/>
          <a:lstStyle/>
          <a:p>
            <a:pPr eaLnBrk="1" hangingPunct="1"/>
            <a:r>
              <a:rPr lang="en-US" sz="3200" smtClean="0">
                <a:solidFill>
                  <a:srgbClr val="558ED5"/>
                </a:solidFill>
              </a:rPr>
              <a:t>Traffic, one of many concerns if garage to expand parking located on Ruskin Street</a:t>
            </a:r>
            <a:endParaRPr lang="en-US" sz="2400" smtClean="0">
              <a:solidFill>
                <a:srgbClr val="558ED5"/>
              </a:solidFill>
            </a:endParaRPr>
          </a:p>
        </p:txBody>
      </p:sp>
      <p:sp>
        <p:nvSpPr>
          <p:cNvPr id="30722" name="Content Placeholder 2"/>
          <p:cNvSpPr>
            <a:spLocks noGrp="1"/>
          </p:cNvSpPr>
          <p:nvPr>
            <p:ph idx="4294967295"/>
          </p:nvPr>
        </p:nvSpPr>
        <p:spPr>
          <a:xfrm>
            <a:off x="457200" y="1603375"/>
            <a:ext cx="8229600" cy="4522788"/>
          </a:xfrm>
        </p:spPr>
        <p:txBody>
          <a:bodyPr/>
          <a:lstStyle/>
          <a:p>
            <a:r>
              <a:rPr lang="en-US" sz="3000" smtClean="0"/>
              <a:t>Ottawa ATM Guidelines for local street</a:t>
            </a:r>
            <a:endParaRPr lang="en-US" sz="2800" smtClean="0"/>
          </a:p>
          <a:p>
            <a:pPr lvl="1"/>
            <a:r>
              <a:rPr lang="en-US" b="1" smtClean="0"/>
              <a:t>120</a:t>
            </a:r>
            <a:r>
              <a:rPr lang="en-US" smtClean="0"/>
              <a:t> vehicles per peak hour </a:t>
            </a:r>
          </a:p>
          <a:p>
            <a:pPr lvl="1"/>
            <a:r>
              <a:rPr lang="en-US" b="1" smtClean="0"/>
              <a:t>1000</a:t>
            </a:r>
            <a:r>
              <a:rPr lang="en-US" smtClean="0"/>
              <a:t> vehicles per day</a:t>
            </a:r>
            <a:r>
              <a:rPr lang="en-US" sz="2400" smtClean="0"/>
              <a:t> </a:t>
            </a:r>
          </a:p>
          <a:p>
            <a:r>
              <a:rPr lang="en-US" sz="2800" smtClean="0"/>
              <a:t>Expected Traffic on residential Ruskin Street   </a:t>
            </a:r>
          </a:p>
          <a:p>
            <a:pPr lvl="1"/>
            <a:r>
              <a:rPr lang="en-US" sz="2400" b="1" smtClean="0">
                <a:solidFill>
                  <a:srgbClr val="FF0000"/>
                </a:solidFill>
              </a:rPr>
              <a:t>554 VPH</a:t>
            </a:r>
            <a:r>
              <a:rPr lang="en-US" sz="2400" smtClean="0">
                <a:solidFill>
                  <a:srgbClr val="FF0000"/>
                </a:solidFill>
              </a:rPr>
              <a:t> at peak growing to </a:t>
            </a:r>
            <a:r>
              <a:rPr lang="en-US" sz="2400" b="1" smtClean="0">
                <a:solidFill>
                  <a:srgbClr val="FF0000"/>
                </a:solidFill>
              </a:rPr>
              <a:t>691</a:t>
            </a:r>
          </a:p>
          <a:p>
            <a:pPr lvl="1"/>
            <a:r>
              <a:rPr lang="en-US" sz="2400" b="1" smtClean="0">
                <a:solidFill>
                  <a:srgbClr val="FF0000"/>
                </a:solidFill>
              </a:rPr>
              <a:t>2612</a:t>
            </a:r>
            <a:r>
              <a:rPr lang="en-US" sz="2400" smtClean="0">
                <a:solidFill>
                  <a:srgbClr val="FF0000"/>
                </a:solidFill>
              </a:rPr>
              <a:t> vehicles during 5 peak hours* growing to </a:t>
            </a:r>
            <a:r>
              <a:rPr lang="en-US" sz="2400" b="1" smtClean="0">
                <a:solidFill>
                  <a:srgbClr val="FF0000"/>
                </a:solidFill>
              </a:rPr>
              <a:t>3322</a:t>
            </a:r>
            <a:endParaRPr lang="en-US" sz="2400" smtClean="0">
              <a:solidFill>
                <a:srgbClr val="FF0000"/>
              </a:solidFill>
            </a:endParaRPr>
          </a:p>
          <a:p>
            <a:pPr lvl="1">
              <a:buFont typeface="Arial" charset="0"/>
              <a:buNone/>
            </a:pPr>
            <a:r>
              <a:rPr lang="en-US" sz="1600" smtClean="0">
                <a:solidFill>
                  <a:srgbClr val="FF0000"/>
                </a:solidFill>
              </a:rPr>
              <a:t>       *daily totals not available </a:t>
            </a:r>
          </a:p>
          <a:p>
            <a:pPr eaLnBrk="1" hangingPunct="1"/>
            <a:endParaRPr lang="en-CA" sz="2400" smtClean="0">
              <a:latin typeface="Trebuchet MS"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idx="4294967295"/>
          </p:nvPr>
        </p:nvSpPr>
        <p:spPr/>
        <p:txBody>
          <a:bodyPr/>
          <a:lstStyle/>
          <a:p>
            <a:pPr eaLnBrk="1" hangingPunct="1"/>
            <a:r>
              <a:rPr lang="en-US" sz="3200" smtClean="0">
                <a:solidFill>
                  <a:srgbClr val="558ED5"/>
                </a:solidFill>
              </a:rPr>
              <a:t>Ruskin Garage On Hold</a:t>
            </a:r>
            <a:r>
              <a:rPr lang="en-US" sz="3600" smtClean="0">
                <a:solidFill>
                  <a:srgbClr val="558ED5"/>
                </a:solidFill>
              </a:rPr>
              <a:t> </a:t>
            </a:r>
            <a:br>
              <a:rPr lang="en-US" sz="3600" smtClean="0">
                <a:solidFill>
                  <a:srgbClr val="558ED5"/>
                </a:solidFill>
              </a:rPr>
            </a:br>
            <a:endParaRPr lang="en-US" sz="2800" smtClean="0">
              <a:solidFill>
                <a:srgbClr val="558ED5"/>
              </a:solidFill>
            </a:endParaRPr>
          </a:p>
        </p:txBody>
      </p:sp>
      <p:sp>
        <p:nvSpPr>
          <p:cNvPr id="32770" name="Content Placeholder 2"/>
          <p:cNvSpPr>
            <a:spLocks noGrp="1"/>
          </p:cNvSpPr>
          <p:nvPr>
            <p:ph idx="4294967295"/>
          </p:nvPr>
        </p:nvSpPr>
        <p:spPr>
          <a:xfrm>
            <a:off x="457200" y="1603375"/>
            <a:ext cx="8229600" cy="4522788"/>
          </a:xfrm>
        </p:spPr>
        <p:txBody>
          <a:bodyPr/>
          <a:lstStyle/>
          <a:p>
            <a:pPr eaLnBrk="1" hangingPunct="1"/>
            <a:endParaRPr lang="en-CA" sz="2800" smtClean="0">
              <a:latin typeface="Trebuchet MS" pitchFamily="34" charset="0"/>
            </a:endParaRPr>
          </a:p>
          <a:p>
            <a:pPr eaLnBrk="1" hangingPunct="1"/>
            <a:endParaRPr lang="en-CA" sz="2800" smtClean="0">
              <a:latin typeface="Trebuchet MS" pitchFamily="34" charset="0"/>
            </a:endParaRPr>
          </a:p>
        </p:txBody>
      </p:sp>
      <p:pic>
        <p:nvPicPr>
          <p:cNvPr id="32771" name="Picture 4" descr="garage"/>
          <p:cNvPicPr>
            <a:picLocks noChangeAspect="1" noChangeArrowheads="1"/>
          </p:cNvPicPr>
          <p:nvPr/>
        </p:nvPicPr>
        <p:blipFill>
          <a:blip r:embed="rId3"/>
          <a:srcRect/>
          <a:stretch>
            <a:fillRect/>
          </a:stretch>
        </p:blipFill>
        <p:spPr bwMode="auto">
          <a:xfrm>
            <a:off x="798513" y="1603375"/>
            <a:ext cx="6904037" cy="3698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idx="4294967295"/>
          </p:nvPr>
        </p:nvSpPr>
        <p:spPr/>
        <p:txBody>
          <a:bodyPr/>
          <a:lstStyle/>
          <a:p>
            <a:pPr eaLnBrk="1" hangingPunct="1"/>
            <a:r>
              <a:rPr lang="en-US" sz="3200" smtClean="0">
                <a:solidFill>
                  <a:srgbClr val="558ED5"/>
                </a:solidFill>
              </a:rPr>
              <a:t>Parking on Campus </a:t>
            </a:r>
            <a:br>
              <a:rPr lang="en-US" sz="3200" smtClean="0">
                <a:solidFill>
                  <a:srgbClr val="558ED5"/>
                </a:solidFill>
              </a:rPr>
            </a:br>
            <a:r>
              <a:rPr lang="en-US" sz="3200" smtClean="0">
                <a:solidFill>
                  <a:srgbClr val="558ED5"/>
                </a:solidFill>
              </a:rPr>
              <a:t>– South Side of Parkdale Clinic – 20 stalls</a:t>
            </a:r>
            <a:endParaRPr lang="en-US" sz="2400" smtClean="0">
              <a:solidFill>
                <a:srgbClr val="558ED5"/>
              </a:solidFill>
            </a:endParaRPr>
          </a:p>
        </p:txBody>
      </p:sp>
      <p:sp>
        <p:nvSpPr>
          <p:cNvPr id="34818" name="Content Placeholder 2"/>
          <p:cNvSpPr>
            <a:spLocks noGrp="1"/>
          </p:cNvSpPr>
          <p:nvPr>
            <p:ph idx="4294967295"/>
          </p:nvPr>
        </p:nvSpPr>
        <p:spPr>
          <a:xfrm>
            <a:off x="457200" y="1603375"/>
            <a:ext cx="8229600" cy="4522788"/>
          </a:xfrm>
        </p:spPr>
        <p:txBody>
          <a:bodyPr/>
          <a:lstStyle/>
          <a:p>
            <a:pPr eaLnBrk="1" hangingPunct="1"/>
            <a:endParaRPr lang="en-CA" sz="2800" smtClean="0">
              <a:latin typeface="Trebuchet MS" pitchFamily="34" charset="0"/>
            </a:endParaRPr>
          </a:p>
          <a:p>
            <a:pPr eaLnBrk="1" hangingPunct="1"/>
            <a:endParaRPr lang="en-CA" sz="2800" smtClean="0">
              <a:latin typeface="Trebuchet MS" pitchFamily="34" charset="0"/>
            </a:endParaRPr>
          </a:p>
        </p:txBody>
      </p:sp>
      <p:pic>
        <p:nvPicPr>
          <p:cNvPr id="34819" name="Picture 5" descr="Ruskin Parking Pad4"/>
          <p:cNvPicPr>
            <a:picLocks noChangeAspect="1" noChangeArrowheads="1"/>
          </p:cNvPicPr>
          <p:nvPr/>
        </p:nvPicPr>
        <p:blipFill>
          <a:blip r:embed="rId3"/>
          <a:srcRect/>
          <a:stretch>
            <a:fillRect/>
          </a:stretch>
        </p:blipFill>
        <p:spPr bwMode="auto">
          <a:xfrm>
            <a:off x="715963" y="1481138"/>
            <a:ext cx="5940425" cy="4454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idx="4294967295"/>
          </p:nvPr>
        </p:nvSpPr>
        <p:spPr/>
        <p:txBody>
          <a:bodyPr/>
          <a:lstStyle/>
          <a:p>
            <a:pPr eaLnBrk="1" hangingPunct="1"/>
            <a:r>
              <a:rPr lang="en-US" sz="3200" smtClean="0">
                <a:solidFill>
                  <a:srgbClr val="558ED5"/>
                </a:solidFill>
              </a:rPr>
              <a:t>Parking on Campus </a:t>
            </a:r>
            <a:br>
              <a:rPr lang="en-US" sz="3200" smtClean="0">
                <a:solidFill>
                  <a:srgbClr val="558ED5"/>
                </a:solidFill>
              </a:rPr>
            </a:br>
            <a:r>
              <a:rPr lang="en-US" sz="3200" smtClean="0">
                <a:solidFill>
                  <a:srgbClr val="558ED5"/>
                </a:solidFill>
              </a:rPr>
              <a:t>– South Side of Parkdale Clinic – 20 stalls</a:t>
            </a:r>
          </a:p>
        </p:txBody>
      </p:sp>
      <p:sp>
        <p:nvSpPr>
          <p:cNvPr id="36866" name="Content Placeholder 2"/>
          <p:cNvSpPr>
            <a:spLocks noGrp="1"/>
          </p:cNvSpPr>
          <p:nvPr>
            <p:ph idx="4294967295"/>
          </p:nvPr>
        </p:nvSpPr>
        <p:spPr>
          <a:xfrm>
            <a:off x="457200" y="1603375"/>
            <a:ext cx="8229600" cy="4522788"/>
          </a:xfrm>
        </p:spPr>
        <p:txBody>
          <a:bodyPr/>
          <a:lstStyle/>
          <a:p>
            <a:pPr eaLnBrk="1" hangingPunct="1"/>
            <a:endParaRPr lang="en-CA" sz="2800" smtClean="0">
              <a:latin typeface="Trebuchet MS" pitchFamily="34" charset="0"/>
            </a:endParaRPr>
          </a:p>
          <a:p>
            <a:pPr eaLnBrk="1" hangingPunct="1"/>
            <a:endParaRPr lang="en-CA" sz="2800" smtClean="0">
              <a:latin typeface="Trebuchet MS" pitchFamily="34" charset="0"/>
            </a:endParaRPr>
          </a:p>
        </p:txBody>
      </p:sp>
      <p:pic>
        <p:nvPicPr>
          <p:cNvPr id="36867" name="Picture 5" descr="Ruskin Parking Pad2"/>
          <p:cNvPicPr>
            <a:picLocks noChangeAspect="1" noChangeArrowheads="1"/>
          </p:cNvPicPr>
          <p:nvPr/>
        </p:nvPicPr>
        <p:blipFill>
          <a:blip r:embed="rId3"/>
          <a:srcRect/>
          <a:stretch>
            <a:fillRect/>
          </a:stretch>
        </p:blipFill>
        <p:spPr bwMode="auto">
          <a:xfrm>
            <a:off x="660400" y="1603375"/>
            <a:ext cx="6219825" cy="4665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idx="4294967295"/>
          </p:nvPr>
        </p:nvSpPr>
        <p:spPr/>
        <p:txBody>
          <a:bodyPr/>
          <a:lstStyle/>
          <a:p>
            <a:pPr eaLnBrk="1" hangingPunct="1"/>
            <a:r>
              <a:rPr lang="en-US" sz="3200" smtClean="0">
                <a:solidFill>
                  <a:srgbClr val="558ED5"/>
                </a:solidFill>
              </a:rPr>
              <a:t>Parking on Campus </a:t>
            </a:r>
            <a:br>
              <a:rPr lang="en-US" sz="3200" smtClean="0">
                <a:solidFill>
                  <a:srgbClr val="558ED5"/>
                </a:solidFill>
              </a:rPr>
            </a:br>
            <a:r>
              <a:rPr lang="en-US" sz="3200" smtClean="0">
                <a:solidFill>
                  <a:srgbClr val="558ED5"/>
                </a:solidFill>
              </a:rPr>
              <a:t>– South Side of Parkdale Clinic – 20 stalls</a:t>
            </a:r>
          </a:p>
        </p:txBody>
      </p:sp>
      <p:sp>
        <p:nvSpPr>
          <p:cNvPr id="38914" name="Content Placeholder 2"/>
          <p:cNvSpPr>
            <a:spLocks noGrp="1"/>
          </p:cNvSpPr>
          <p:nvPr>
            <p:ph idx="4294967295"/>
          </p:nvPr>
        </p:nvSpPr>
        <p:spPr>
          <a:xfrm>
            <a:off x="457200" y="1603375"/>
            <a:ext cx="8229600" cy="4522788"/>
          </a:xfrm>
        </p:spPr>
        <p:txBody>
          <a:bodyPr/>
          <a:lstStyle/>
          <a:p>
            <a:pPr eaLnBrk="1" hangingPunct="1"/>
            <a:endParaRPr lang="en-CA" sz="2800" smtClean="0">
              <a:latin typeface="Trebuchet MS" pitchFamily="34" charset="0"/>
            </a:endParaRPr>
          </a:p>
          <a:p>
            <a:pPr eaLnBrk="1" hangingPunct="1"/>
            <a:endParaRPr lang="en-CA" sz="2800" smtClean="0">
              <a:latin typeface="Trebuchet MS" pitchFamily="34" charset="0"/>
            </a:endParaRPr>
          </a:p>
        </p:txBody>
      </p:sp>
      <p:pic>
        <p:nvPicPr>
          <p:cNvPr id="38915" name="Picture 5" descr="Ruskin Parking Pad3"/>
          <p:cNvPicPr>
            <a:picLocks noChangeAspect="1" noChangeArrowheads="1"/>
          </p:cNvPicPr>
          <p:nvPr/>
        </p:nvPicPr>
        <p:blipFill>
          <a:blip r:embed="rId3"/>
          <a:srcRect/>
          <a:stretch>
            <a:fillRect/>
          </a:stretch>
        </p:blipFill>
        <p:spPr bwMode="auto">
          <a:xfrm>
            <a:off x="727075" y="1603375"/>
            <a:ext cx="5907088" cy="4430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idx="4294967295"/>
          </p:nvPr>
        </p:nvSpPr>
        <p:spPr/>
        <p:txBody>
          <a:bodyPr/>
          <a:lstStyle/>
          <a:p>
            <a:pPr eaLnBrk="1" hangingPunct="1"/>
            <a:r>
              <a:rPr lang="en-US" sz="3200" smtClean="0">
                <a:solidFill>
                  <a:srgbClr val="558ED5"/>
                </a:solidFill>
              </a:rPr>
              <a:t>Parking on Campus </a:t>
            </a:r>
            <a:br>
              <a:rPr lang="en-US" sz="3200" smtClean="0">
                <a:solidFill>
                  <a:srgbClr val="558ED5"/>
                </a:solidFill>
              </a:rPr>
            </a:br>
            <a:r>
              <a:rPr lang="en-US" sz="3200" smtClean="0">
                <a:solidFill>
                  <a:srgbClr val="558ED5"/>
                </a:solidFill>
              </a:rPr>
              <a:t>– </a:t>
            </a:r>
            <a:r>
              <a:rPr lang="en-US" sz="2400" smtClean="0">
                <a:solidFill>
                  <a:srgbClr val="558ED5"/>
                </a:solidFill>
              </a:rPr>
              <a:t>Demolition - Clinical Studies Building next to P1</a:t>
            </a:r>
          </a:p>
        </p:txBody>
      </p:sp>
      <p:sp>
        <p:nvSpPr>
          <p:cNvPr id="40962" name="Content Placeholder 2"/>
          <p:cNvSpPr>
            <a:spLocks noGrp="1"/>
          </p:cNvSpPr>
          <p:nvPr>
            <p:ph idx="4294967295"/>
          </p:nvPr>
        </p:nvSpPr>
        <p:spPr>
          <a:xfrm>
            <a:off x="457200" y="1603375"/>
            <a:ext cx="8229600" cy="4522788"/>
          </a:xfrm>
        </p:spPr>
        <p:txBody>
          <a:bodyPr/>
          <a:lstStyle/>
          <a:p>
            <a:pPr eaLnBrk="1" hangingPunct="1"/>
            <a:endParaRPr lang="en-CA" sz="2800" smtClean="0">
              <a:latin typeface="Trebuchet MS" pitchFamily="34" charset="0"/>
            </a:endParaRPr>
          </a:p>
          <a:p>
            <a:pPr eaLnBrk="1" hangingPunct="1"/>
            <a:endParaRPr lang="en-CA" sz="2800" smtClean="0">
              <a:latin typeface="Trebuchet MS" pitchFamily="34" charset="0"/>
            </a:endParaRPr>
          </a:p>
        </p:txBody>
      </p:sp>
      <p:pic>
        <p:nvPicPr>
          <p:cNvPr id="40963" name="Picture 5" descr="Ruskin Parking Pad6"/>
          <p:cNvPicPr>
            <a:picLocks noChangeAspect="1" noChangeArrowheads="1"/>
          </p:cNvPicPr>
          <p:nvPr/>
        </p:nvPicPr>
        <p:blipFill>
          <a:blip r:embed="rId3"/>
          <a:srcRect/>
          <a:stretch>
            <a:fillRect/>
          </a:stretch>
        </p:blipFill>
        <p:spPr bwMode="auto">
          <a:xfrm>
            <a:off x="508000" y="1639888"/>
            <a:ext cx="6448425" cy="4837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idx="4294967295"/>
          </p:nvPr>
        </p:nvSpPr>
        <p:spPr/>
        <p:txBody>
          <a:bodyPr/>
          <a:lstStyle/>
          <a:p>
            <a:pPr eaLnBrk="1" hangingPunct="1"/>
            <a:r>
              <a:rPr lang="en-US" sz="3200" smtClean="0">
                <a:solidFill>
                  <a:srgbClr val="558ED5"/>
                </a:solidFill>
              </a:rPr>
              <a:t>Parking on Campus </a:t>
            </a:r>
            <a:br>
              <a:rPr lang="en-US" sz="3200" smtClean="0">
                <a:solidFill>
                  <a:srgbClr val="558ED5"/>
                </a:solidFill>
              </a:rPr>
            </a:br>
            <a:r>
              <a:rPr lang="en-US" sz="3200" smtClean="0">
                <a:solidFill>
                  <a:srgbClr val="558ED5"/>
                </a:solidFill>
              </a:rPr>
              <a:t>– P1 surface lot expansion. – 73 stalls</a:t>
            </a:r>
          </a:p>
        </p:txBody>
      </p:sp>
      <p:sp>
        <p:nvSpPr>
          <p:cNvPr id="43010" name="Content Placeholder 2"/>
          <p:cNvSpPr>
            <a:spLocks noGrp="1"/>
          </p:cNvSpPr>
          <p:nvPr>
            <p:ph idx="4294967295"/>
          </p:nvPr>
        </p:nvSpPr>
        <p:spPr>
          <a:xfrm>
            <a:off x="457200" y="1603375"/>
            <a:ext cx="8229600" cy="4522788"/>
          </a:xfrm>
        </p:spPr>
        <p:txBody>
          <a:bodyPr/>
          <a:lstStyle/>
          <a:p>
            <a:pPr eaLnBrk="1" hangingPunct="1"/>
            <a:endParaRPr lang="en-CA" sz="2800" smtClean="0">
              <a:latin typeface="Trebuchet MS" pitchFamily="34" charset="0"/>
            </a:endParaRPr>
          </a:p>
          <a:p>
            <a:pPr eaLnBrk="1" hangingPunct="1"/>
            <a:endParaRPr lang="en-CA" sz="2800" smtClean="0">
              <a:latin typeface="Trebuchet MS" pitchFamily="34" charset="0"/>
            </a:endParaRPr>
          </a:p>
        </p:txBody>
      </p:sp>
      <p:pic>
        <p:nvPicPr>
          <p:cNvPr id="43011" name="Picture 5" descr="Ruskin Parking Pad1"/>
          <p:cNvPicPr>
            <a:picLocks noChangeAspect="1" noChangeArrowheads="1"/>
          </p:cNvPicPr>
          <p:nvPr/>
        </p:nvPicPr>
        <p:blipFill>
          <a:blip r:embed="rId3"/>
          <a:srcRect/>
          <a:stretch>
            <a:fillRect/>
          </a:stretch>
        </p:blipFill>
        <p:spPr bwMode="auto">
          <a:xfrm>
            <a:off x="692150" y="1439863"/>
            <a:ext cx="5959475" cy="447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idx="4294967295"/>
          </p:nvPr>
        </p:nvSpPr>
        <p:spPr/>
        <p:txBody>
          <a:bodyPr/>
          <a:lstStyle/>
          <a:p>
            <a:pPr eaLnBrk="1" hangingPunct="1"/>
            <a:r>
              <a:rPr lang="en-US" sz="3200" smtClean="0">
                <a:solidFill>
                  <a:srgbClr val="558ED5"/>
                </a:solidFill>
              </a:rPr>
              <a:t>Official Plan Appeal</a:t>
            </a:r>
            <a:r>
              <a:rPr lang="en-US" sz="3600" smtClean="0">
                <a:solidFill>
                  <a:srgbClr val="558ED5"/>
                </a:solidFill>
              </a:rPr>
              <a:t>  </a:t>
            </a:r>
            <a:br>
              <a:rPr lang="en-US" sz="3600" smtClean="0">
                <a:solidFill>
                  <a:srgbClr val="558ED5"/>
                </a:solidFill>
              </a:rPr>
            </a:br>
            <a:r>
              <a:rPr lang="en-US" sz="2400" smtClean="0">
                <a:solidFill>
                  <a:srgbClr val="558ED5"/>
                </a:solidFill>
              </a:rPr>
              <a:t>– Restore 30 year agreement/policy back into Official Plan</a:t>
            </a:r>
            <a:r>
              <a:rPr lang="en-US" sz="3600" smtClean="0">
                <a:solidFill>
                  <a:srgbClr val="558ED5"/>
                </a:solidFill>
              </a:rPr>
              <a:t>  </a:t>
            </a:r>
          </a:p>
        </p:txBody>
      </p:sp>
      <p:sp>
        <p:nvSpPr>
          <p:cNvPr id="45058" name="Content Placeholder 2"/>
          <p:cNvSpPr>
            <a:spLocks noGrp="1"/>
          </p:cNvSpPr>
          <p:nvPr>
            <p:ph idx="4294967295"/>
          </p:nvPr>
        </p:nvSpPr>
        <p:spPr>
          <a:xfrm>
            <a:off x="457200" y="1603375"/>
            <a:ext cx="8229600" cy="4522788"/>
          </a:xfrm>
        </p:spPr>
        <p:txBody>
          <a:bodyPr/>
          <a:lstStyle/>
          <a:p>
            <a:pPr eaLnBrk="1" hangingPunct="1"/>
            <a:endParaRPr lang="en-CA" sz="2800" smtClean="0">
              <a:latin typeface="Trebuchet MS" pitchFamily="34" charset="0"/>
            </a:endParaRPr>
          </a:p>
          <a:p>
            <a:pPr eaLnBrk="1" hangingPunct="1"/>
            <a:endParaRPr lang="en-CA" sz="2800" smtClean="0">
              <a:latin typeface="Trebuchet MS" pitchFamily="34" charset="0"/>
            </a:endParaRPr>
          </a:p>
        </p:txBody>
      </p:sp>
      <p:sp>
        <p:nvSpPr>
          <p:cNvPr id="45059" name="Rectangle 5"/>
          <p:cNvSpPr>
            <a:spLocks noChangeArrowheads="1"/>
          </p:cNvSpPr>
          <p:nvPr/>
        </p:nvSpPr>
        <p:spPr bwMode="auto">
          <a:xfrm>
            <a:off x="609600" y="1603375"/>
            <a:ext cx="7478713" cy="4211638"/>
          </a:xfrm>
          <a:prstGeom prst="rect">
            <a:avLst/>
          </a:prstGeom>
          <a:noFill/>
          <a:ln w="9525">
            <a:noFill/>
            <a:miter lim="800000"/>
            <a:headEnd/>
            <a:tailEnd/>
          </a:ln>
        </p:spPr>
        <p:txBody>
          <a:bodyPr>
            <a:spAutoFit/>
          </a:bodyPr>
          <a:lstStyle/>
          <a:p>
            <a:pPr defTabSz="914400"/>
            <a:r>
              <a:rPr lang="en-US"/>
              <a:t>“To ensure that the use of the City-owned lands on the north side of the Civic Hospital (bounded by Ruskin, Reid, Hutchison and MacFarlane) which was originally taken over by the City of Ottawa as open space</a:t>
            </a:r>
            <a:r>
              <a:rPr lang="en-US" b="1" u="sng"/>
              <a:t>, is limited to a surface parking lot of not more than 270 parking stalls and the adjoining green space, all in existence as of 1995. The lot is primarily for the use of Civic Hospital patients and visitors;</a:t>
            </a:r>
          </a:p>
          <a:p>
            <a:pPr defTabSz="914400"/>
            <a:endParaRPr lang="en-US" b="1"/>
          </a:p>
          <a:p>
            <a:pPr defTabSz="914400"/>
            <a:r>
              <a:rPr lang="en-US" b="1"/>
              <a:t>The period of the usage is for not less than 30 years, beginning in 1995. </a:t>
            </a:r>
            <a:r>
              <a:rPr lang="en-US"/>
              <a:t>The Hospital will continue to monitor its parking operations and will assess all other options for the supply of parking facilities appropriate to the demands which it faces during this time period. Subsequent to this time period, the use of these lands as a park will be re-evaluated. Area residents, the local community association, the City and the Civic Hospital are to be included as participants in the re-evaluation.”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idx="4294967295"/>
          </p:nvPr>
        </p:nvSpPr>
        <p:spPr/>
        <p:txBody>
          <a:bodyPr/>
          <a:lstStyle/>
          <a:p>
            <a:pPr eaLnBrk="1" hangingPunct="1"/>
            <a:r>
              <a:rPr lang="en-US" sz="3200" smtClean="0">
                <a:solidFill>
                  <a:srgbClr val="558ED5"/>
                </a:solidFill>
              </a:rPr>
              <a:t>Agenda</a:t>
            </a:r>
          </a:p>
        </p:txBody>
      </p:sp>
      <p:sp>
        <p:nvSpPr>
          <p:cNvPr id="14338" name="Content Placeholder 2"/>
          <p:cNvSpPr>
            <a:spLocks noGrp="1"/>
          </p:cNvSpPr>
          <p:nvPr>
            <p:ph idx="4294967295"/>
          </p:nvPr>
        </p:nvSpPr>
        <p:spPr>
          <a:xfrm>
            <a:off x="457200" y="1193800"/>
            <a:ext cx="8229600" cy="4932363"/>
          </a:xfrm>
        </p:spPr>
        <p:txBody>
          <a:bodyPr/>
          <a:lstStyle/>
          <a:p>
            <a:r>
              <a:rPr lang="en-CA" sz="2000" b="1" smtClean="0"/>
              <a:t>7:00 pm Opening Remarks:</a:t>
            </a:r>
            <a:r>
              <a:rPr lang="en-CA" sz="2000" smtClean="0"/>
              <a:t> Karen Wright, President CHNA</a:t>
            </a:r>
            <a:endParaRPr lang="en-CA" sz="2000" b="1" smtClean="0"/>
          </a:p>
          <a:p>
            <a:r>
              <a:rPr lang="en-CA" sz="2000" b="1" smtClean="0"/>
              <a:t>7:10 pm Park Improvements</a:t>
            </a:r>
          </a:p>
          <a:p>
            <a:pPr lvl="1"/>
            <a:r>
              <a:rPr lang="en-CA" sz="1600" b="1" smtClean="0"/>
              <a:t>Clean our Parks Event: </a:t>
            </a:r>
            <a:r>
              <a:rPr lang="en-CA" sz="1600" smtClean="0"/>
              <a:t>Karen Wright </a:t>
            </a:r>
            <a:endParaRPr lang="en-CA" sz="1600" b="1" smtClean="0"/>
          </a:p>
          <a:p>
            <a:pPr lvl="1"/>
            <a:r>
              <a:rPr lang="en-CA" sz="1600" b="1" smtClean="0"/>
              <a:t>Reid Park Improvements:</a:t>
            </a:r>
            <a:r>
              <a:rPr lang="en-CA" sz="1600" smtClean="0"/>
              <a:t> Sara Nixon, Parks Committee </a:t>
            </a:r>
            <a:endParaRPr lang="en-CA" sz="1600" b="1" smtClean="0"/>
          </a:p>
          <a:p>
            <a:pPr lvl="1"/>
            <a:r>
              <a:rPr lang="en-CA" sz="1600" b="1" smtClean="0"/>
              <a:t>Project Status Update</a:t>
            </a:r>
            <a:r>
              <a:rPr lang="en-CA" sz="1600" smtClean="0"/>
              <a:t>: Councillor Katherine Hobbs</a:t>
            </a:r>
            <a:endParaRPr lang="en-CA" sz="1600" b="1" smtClean="0"/>
          </a:p>
          <a:p>
            <a:pPr lvl="1"/>
            <a:r>
              <a:rPr lang="en-CA" sz="1600" b="1" smtClean="0"/>
              <a:t>Fairmont Pickleball:  </a:t>
            </a:r>
            <a:r>
              <a:rPr lang="en-CA" sz="1600" smtClean="0"/>
              <a:t>Randy Kroeker- CHNPC</a:t>
            </a:r>
            <a:endParaRPr lang="en-CA" sz="1600" b="1" smtClean="0"/>
          </a:p>
          <a:p>
            <a:r>
              <a:rPr lang="en-CA" sz="2000" b="1" smtClean="0"/>
              <a:t>7:30 pm Civic Campus:  </a:t>
            </a:r>
            <a:r>
              <a:rPr lang="en-CA" sz="2000" smtClean="0"/>
              <a:t>Karen Wright </a:t>
            </a:r>
            <a:endParaRPr lang="en-CA" sz="2000" b="1" smtClean="0"/>
          </a:p>
          <a:p>
            <a:pPr lvl="1"/>
            <a:r>
              <a:rPr lang="en-CA" sz="1600" b="1" smtClean="0"/>
              <a:t>Heart Institution Expansion </a:t>
            </a:r>
          </a:p>
          <a:p>
            <a:pPr lvl="1"/>
            <a:r>
              <a:rPr lang="en-CA" sz="1600" b="1" smtClean="0"/>
              <a:t>Ruskin Park</a:t>
            </a:r>
          </a:p>
          <a:p>
            <a:r>
              <a:rPr lang="en-CA" sz="2000" b="1" smtClean="0"/>
              <a:t>7:50 pm Local Developments: </a:t>
            </a:r>
            <a:r>
              <a:rPr lang="en-CA" sz="2000" smtClean="0"/>
              <a:t>Kathy Kennedy, Plan/Dev CHNA </a:t>
            </a:r>
            <a:endParaRPr lang="en-CA" sz="2000" b="1" smtClean="0"/>
          </a:p>
          <a:p>
            <a:pPr lvl="1"/>
            <a:r>
              <a:rPr lang="en-CA" sz="1600" b="1" smtClean="0"/>
              <a:t>Preston Carling -Secondary Plan and Mobility Study </a:t>
            </a:r>
          </a:p>
          <a:p>
            <a:pPr lvl="1"/>
            <a:r>
              <a:rPr lang="en-CA" sz="1600" b="1" smtClean="0"/>
              <a:t>Liveable Bayswater</a:t>
            </a:r>
          </a:p>
          <a:p>
            <a:pPr lvl="1"/>
            <a:r>
              <a:rPr lang="en-CA" sz="1600" b="1" smtClean="0"/>
              <a:t>Loretta/Hickory </a:t>
            </a:r>
          </a:p>
          <a:p>
            <a:pPr lvl="1"/>
            <a:r>
              <a:rPr lang="en-CA" sz="1600" b="1" smtClean="0"/>
              <a:t>History of Ottawa Talk – May 27th</a:t>
            </a:r>
          </a:p>
          <a:p>
            <a:pPr lvl="1"/>
            <a:r>
              <a:rPr lang="en-CA" sz="1600" b="1" smtClean="0"/>
              <a:t>Community Mail Boxes – </a:t>
            </a:r>
            <a:r>
              <a:rPr lang="en-CA" sz="1600" smtClean="0"/>
              <a:t>Peter Eady, Vice President CHNA</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idx="4294967295"/>
          </p:nvPr>
        </p:nvSpPr>
        <p:spPr/>
        <p:txBody>
          <a:bodyPr/>
          <a:lstStyle/>
          <a:p>
            <a:pPr eaLnBrk="1" hangingPunct="1"/>
            <a:r>
              <a:rPr lang="en-US" sz="3200" b="1" smtClean="0">
                <a:solidFill>
                  <a:srgbClr val="558ED5"/>
                </a:solidFill>
              </a:rPr>
              <a:t>Planning &amp; Development </a:t>
            </a:r>
            <a:br>
              <a:rPr lang="en-US" sz="3200" b="1" smtClean="0">
                <a:solidFill>
                  <a:srgbClr val="558ED5"/>
                </a:solidFill>
              </a:rPr>
            </a:br>
            <a:r>
              <a:rPr lang="en-US" sz="3200" b="1" smtClean="0">
                <a:solidFill>
                  <a:srgbClr val="558ED5"/>
                </a:solidFill>
              </a:rPr>
              <a:t>Kathy Kennedy, Chair</a:t>
            </a:r>
            <a:endParaRPr lang="en-US" sz="2400" b="1" smtClean="0">
              <a:solidFill>
                <a:srgbClr val="558ED5"/>
              </a:solidFill>
            </a:endParaRPr>
          </a:p>
        </p:txBody>
      </p:sp>
      <p:sp>
        <p:nvSpPr>
          <p:cNvPr id="19459" name="Content Placeholder 2"/>
          <p:cNvSpPr>
            <a:spLocks noGrp="1"/>
          </p:cNvSpPr>
          <p:nvPr>
            <p:ph idx="4294967295"/>
          </p:nvPr>
        </p:nvSpPr>
        <p:spPr>
          <a:xfrm>
            <a:off x="457200" y="1603375"/>
            <a:ext cx="8229600" cy="4522788"/>
          </a:xfrm>
        </p:spPr>
        <p:txBody>
          <a:bodyPr/>
          <a:lstStyle/>
          <a:p>
            <a:pPr eaLnBrk="1" hangingPunct="1">
              <a:defRPr/>
            </a:pPr>
            <a:r>
              <a:rPr lang="en-CA" sz="2800" dirty="0" smtClean="0">
                <a:latin typeface="Trebuchet MS" pitchFamily="34" charset="0"/>
              </a:rPr>
              <a:t>Updates on:</a:t>
            </a:r>
          </a:p>
          <a:p>
            <a:pPr marL="0" indent="0" eaLnBrk="1" hangingPunct="1">
              <a:buFont typeface="Arial" charset="0"/>
              <a:buNone/>
              <a:defRPr/>
            </a:pPr>
            <a:endParaRPr lang="en-CA" sz="2800" dirty="0" smtClean="0">
              <a:latin typeface="Trebuchet MS" pitchFamily="34" charset="0"/>
            </a:endParaRPr>
          </a:p>
          <a:p>
            <a:pPr lvl="1" eaLnBrk="1" hangingPunct="1">
              <a:defRPr/>
            </a:pPr>
            <a:r>
              <a:rPr lang="en-CA" sz="2400" dirty="0" smtClean="0">
                <a:latin typeface="Trebuchet MS" pitchFamily="34" charset="0"/>
              </a:rPr>
              <a:t>Preston-Carling Secondary Plan </a:t>
            </a:r>
          </a:p>
          <a:p>
            <a:pPr lvl="1" eaLnBrk="1" hangingPunct="1">
              <a:defRPr/>
            </a:pPr>
            <a:r>
              <a:rPr lang="en-CA" sz="2400" dirty="0" smtClean="0">
                <a:latin typeface="Trebuchet MS" pitchFamily="34" charset="0"/>
              </a:rPr>
              <a:t>Preston-Carling Public Realm and Mobility Study</a:t>
            </a:r>
          </a:p>
          <a:p>
            <a:pPr lvl="1" eaLnBrk="1" hangingPunct="1">
              <a:defRPr/>
            </a:pPr>
            <a:r>
              <a:rPr lang="en-CA" sz="2400" dirty="0" smtClean="0">
                <a:latin typeface="Trebuchet MS" pitchFamily="34" charset="0"/>
              </a:rPr>
              <a:t>Liveable Bayswater</a:t>
            </a:r>
          </a:p>
          <a:p>
            <a:pPr lvl="1" eaLnBrk="1" hangingPunct="1">
              <a:defRPr/>
            </a:pPr>
            <a:r>
              <a:rPr lang="en-CA" sz="2400" dirty="0" smtClean="0">
                <a:latin typeface="Trebuchet MS" pitchFamily="34" charset="0"/>
              </a:rPr>
              <a:t>Loretta-Hickory</a:t>
            </a:r>
          </a:p>
          <a:p>
            <a:pPr lvl="1" eaLnBrk="1" hangingPunct="1">
              <a:defRPr/>
            </a:pPr>
            <a:r>
              <a:rPr lang="en-CA" sz="2400" dirty="0" smtClean="0">
                <a:latin typeface="Trebuchet MS" pitchFamily="34" charset="0"/>
              </a:rPr>
              <a:t>Phil Jenkins’ History of Ottawa (May 27</a:t>
            </a:r>
            <a:r>
              <a:rPr lang="en-CA" sz="2400" baseline="30000" dirty="0" smtClean="0">
                <a:latin typeface="Trebuchet MS" pitchFamily="34" charset="0"/>
              </a:rPr>
              <a:t>th</a:t>
            </a:r>
            <a:r>
              <a:rPr lang="en-CA" sz="2400" dirty="0" smtClean="0">
                <a:latin typeface="Trebuchet MS" pitchFamily="34" charset="0"/>
              </a:rPr>
              <a:t>)</a:t>
            </a:r>
          </a:p>
          <a:p>
            <a:pPr eaLnBrk="1" hangingPunct="1">
              <a:defRPr/>
            </a:pPr>
            <a:endParaRPr lang="en-CA" sz="2800" dirty="0" smtClean="0">
              <a:latin typeface="Trebuchet MS"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idx="4294967295"/>
          </p:nvPr>
        </p:nvSpPr>
        <p:spPr/>
        <p:txBody>
          <a:bodyPr/>
          <a:lstStyle/>
          <a:p>
            <a:pPr algn="ctr" eaLnBrk="1" hangingPunct="1"/>
            <a:r>
              <a:rPr lang="en-US" sz="3200" b="1" smtClean="0">
                <a:solidFill>
                  <a:srgbClr val="558ED5"/>
                </a:solidFill>
              </a:rPr>
              <a:t>Development in and Around Our Neighbourhood</a:t>
            </a:r>
          </a:p>
        </p:txBody>
      </p:sp>
      <p:sp>
        <p:nvSpPr>
          <p:cNvPr id="49154" name="Content Placeholder 2"/>
          <p:cNvSpPr>
            <a:spLocks noGrp="1"/>
          </p:cNvSpPr>
          <p:nvPr>
            <p:ph idx="4294967295"/>
          </p:nvPr>
        </p:nvSpPr>
        <p:spPr>
          <a:xfrm>
            <a:off x="457200" y="1603375"/>
            <a:ext cx="8229600" cy="4522788"/>
          </a:xfrm>
        </p:spPr>
        <p:txBody>
          <a:bodyPr/>
          <a:lstStyle/>
          <a:p>
            <a:pPr eaLnBrk="1" hangingPunct="1"/>
            <a:r>
              <a:rPr lang="en-CA" sz="2800" smtClean="0">
                <a:latin typeface="Trebuchet MS" pitchFamily="34" charset="0"/>
              </a:rPr>
              <a:t>Carling-Bayview Light Rail Transit Corridor</a:t>
            </a:r>
          </a:p>
          <a:p>
            <a:pPr lvl="1" eaLnBrk="1" hangingPunct="1"/>
            <a:r>
              <a:rPr lang="en-CA" sz="2400" smtClean="0">
                <a:latin typeface="Trebuchet MS" pitchFamily="34" charset="0"/>
              </a:rPr>
              <a:t>Preston-Carling</a:t>
            </a:r>
          </a:p>
          <a:p>
            <a:pPr lvl="1" eaLnBrk="1" hangingPunct="1"/>
            <a:r>
              <a:rPr lang="en-CA" sz="2400" smtClean="0">
                <a:latin typeface="Trebuchet MS" pitchFamily="34" charset="0"/>
              </a:rPr>
              <a:t>Gladstone</a:t>
            </a:r>
          </a:p>
          <a:p>
            <a:pPr lvl="1" eaLnBrk="1" hangingPunct="1"/>
            <a:r>
              <a:rPr lang="en-CA" sz="2400" smtClean="0">
                <a:latin typeface="Trebuchet MS" pitchFamily="34" charset="0"/>
              </a:rPr>
              <a:t>Bayview Station</a:t>
            </a:r>
          </a:p>
          <a:p>
            <a:pPr eaLnBrk="1" hangingPunct="1"/>
            <a:r>
              <a:rPr lang="en-CA" sz="2800" smtClean="0">
                <a:latin typeface="Trebuchet MS" pitchFamily="34" charset="0"/>
              </a:rPr>
              <a:t>Scott Street</a:t>
            </a:r>
          </a:p>
          <a:p>
            <a:pPr eaLnBrk="1" hangingPunct="1"/>
            <a:r>
              <a:rPr lang="en-CA" sz="2800" smtClean="0">
                <a:latin typeface="Trebuchet MS" pitchFamily="34" charset="0"/>
              </a:rPr>
              <a:t>Tunney’s Pasture</a:t>
            </a:r>
          </a:p>
          <a:p>
            <a:pPr eaLnBrk="1" hangingPunct="1"/>
            <a:r>
              <a:rPr lang="en-CA" sz="2800" smtClean="0">
                <a:latin typeface="Trebuchet MS" pitchFamily="34" charset="0"/>
              </a:rPr>
              <a:t>Westboro</a:t>
            </a:r>
          </a:p>
          <a:p>
            <a:pPr eaLnBrk="1" hangingPunct="1"/>
            <a:endParaRPr lang="en-CA" sz="2800" smtClean="0">
              <a:latin typeface="Trebuchet MS" pitchFamily="34" charset="0"/>
            </a:endParaRPr>
          </a:p>
          <a:p>
            <a:pPr eaLnBrk="1" hangingPunct="1"/>
            <a:endParaRPr lang="en-CA" sz="2800" smtClean="0">
              <a:latin typeface="Trebuchet MS"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idx="4294967295"/>
          </p:nvPr>
        </p:nvSpPr>
        <p:spPr/>
        <p:txBody>
          <a:bodyPr/>
          <a:lstStyle/>
          <a:p>
            <a:pPr algn="ctr" eaLnBrk="1" hangingPunct="1"/>
            <a:r>
              <a:rPr lang="en-US" sz="3200" b="1" smtClean="0">
                <a:solidFill>
                  <a:srgbClr val="558ED5"/>
                </a:solidFill>
              </a:rPr>
              <a:t>Preston-Carling Secondary Plan (1) </a:t>
            </a:r>
          </a:p>
        </p:txBody>
      </p:sp>
      <p:sp>
        <p:nvSpPr>
          <p:cNvPr id="4" name="Content Placeholder 3"/>
          <p:cNvSpPr>
            <a:spLocks noGrp="1"/>
          </p:cNvSpPr>
          <p:nvPr>
            <p:ph idx="4294967295"/>
          </p:nvPr>
        </p:nvSpPr>
        <p:spPr>
          <a:xfrm>
            <a:off x="457200" y="1603375"/>
            <a:ext cx="8229600" cy="3698875"/>
          </a:xfrm>
        </p:spPr>
        <p:txBody>
          <a:bodyPr>
            <a:spAutoFit/>
          </a:bodyPr>
          <a:lstStyle/>
          <a:p>
            <a:pPr marL="0" indent="0">
              <a:buFont typeface="Arial" charset="0"/>
              <a:buNone/>
              <a:defRPr/>
            </a:pPr>
            <a:r>
              <a:rPr lang="en-CA" sz="2800" b="1" dirty="0" smtClean="0"/>
              <a:t>Secondary Plan</a:t>
            </a:r>
            <a:endParaRPr lang="en-CA" sz="2800" dirty="0"/>
          </a:p>
          <a:p>
            <a:pPr>
              <a:defRPr/>
            </a:pPr>
            <a:r>
              <a:rPr lang="en-CA" sz="2800" dirty="0"/>
              <a:t>A statutory planning document</a:t>
            </a:r>
          </a:p>
          <a:p>
            <a:pPr>
              <a:defRPr/>
            </a:pPr>
            <a:r>
              <a:rPr lang="en-CA" sz="2800" dirty="0"/>
              <a:t>Volume 2 of the Official Plan</a:t>
            </a:r>
          </a:p>
          <a:p>
            <a:pPr>
              <a:defRPr/>
            </a:pPr>
            <a:r>
              <a:rPr lang="en-CA" sz="2800" dirty="0"/>
              <a:t>High-level Council policies to guide development</a:t>
            </a:r>
          </a:p>
          <a:p>
            <a:pPr>
              <a:defRPr/>
            </a:pPr>
            <a:r>
              <a:rPr lang="en-CA" sz="2800" dirty="0"/>
              <a:t>Specific to an area</a:t>
            </a:r>
          </a:p>
          <a:p>
            <a:pPr>
              <a:defRPr/>
            </a:pPr>
            <a:r>
              <a:rPr lang="en-CA" sz="2800" dirty="0"/>
              <a:t>20-year </a:t>
            </a:r>
            <a:r>
              <a:rPr lang="en-CA" sz="2800" dirty="0" smtClean="0"/>
              <a:t>horizon</a:t>
            </a:r>
          </a:p>
          <a:p>
            <a:pPr marL="0" indent="0">
              <a:buFont typeface="Arial" charset="0"/>
              <a:buNone/>
              <a:defRPr/>
            </a:pPr>
            <a:endParaRPr lang="en-CA"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idx="4294967295"/>
          </p:nvPr>
        </p:nvSpPr>
        <p:spPr>
          <a:xfrm>
            <a:off x="457200" y="274638"/>
            <a:ext cx="8229600" cy="1889125"/>
          </a:xfrm>
        </p:spPr>
        <p:txBody>
          <a:bodyPr/>
          <a:lstStyle/>
          <a:p>
            <a:pPr algn="ctr" eaLnBrk="1" hangingPunct="1"/>
            <a:r>
              <a:rPr lang="en-US" sz="3200" b="1" smtClean="0">
                <a:solidFill>
                  <a:srgbClr val="558ED5"/>
                </a:solidFill>
              </a:rPr>
              <a:t>Preston-Carling Secondary Plan (2)  </a:t>
            </a:r>
            <a:br>
              <a:rPr lang="en-US" sz="3200" b="1" smtClean="0">
                <a:solidFill>
                  <a:srgbClr val="558ED5"/>
                </a:solidFill>
              </a:rPr>
            </a:br>
            <a:endParaRPr lang="en-US" sz="2400" b="1" smtClean="0">
              <a:solidFill>
                <a:srgbClr val="558ED5"/>
              </a:solidFill>
            </a:endParaRPr>
          </a:p>
        </p:txBody>
      </p:sp>
      <p:pic>
        <p:nvPicPr>
          <p:cNvPr id="53250" name="Picture 2"/>
          <p:cNvPicPr>
            <a:picLocks noGrp="1" noChangeAspect="1" noChangeArrowheads="1"/>
          </p:cNvPicPr>
          <p:nvPr>
            <p:ph idx="4294967295"/>
          </p:nvPr>
        </p:nvPicPr>
        <p:blipFill>
          <a:blip r:embed="rId3"/>
          <a:srcRect/>
          <a:stretch>
            <a:fillRect/>
          </a:stretch>
        </p:blipFill>
        <p:spPr>
          <a:xfrm>
            <a:off x="1146175" y="1635125"/>
            <a:ext cx="5846763" cy="4491038"/>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idx="4294967295"/>
          </p:nvPr>
        </p:nvSpPr>
        <p:spPr/>
        <p:txBody>
          <a:bodyPr/>
          <a:lstStyle/>
          <a:p>
            <a:pPr algn="ctr" eaLnBrk="1" hangingPunct="1"/>
            <a:r>
              <a:rPr lang="en-US" sz="3200" b="1" smtClean="0">
                <a:solidFill>
                  <a:srgbClr val="558ED5"/>
                </a:solidFill>
              </a:rPr>
              <a:t>Preston-Carling Secondary Plan (3) </a:t>
            </a:r>
          </a:p>
        </p:txBody>
      </p:sp>
      <p:pic>
        <p:nvPicPr>
          <p:cNvPr id="55298" name="Picture 2"/>
          <p:cNvPicPr>
            <a:picLocks noGrp="1" noChangeAspect="1" noChangeArrowheads="1"/>
          </p:cNvPicPr>
          <p:nvPr>
            <p:ph idx="4294967295"/>
          </p:nvPr>
        </p:nvPicPr>
        <p:blipFill>
          <a:blip r:embed="rId3"/>
          <a:srcRect/>
          <a:stretch>
            <a:fillRect/>
          </a:stretch>
        </p:blipFill>
        <p:spPr>
          <a:xfrm>
            <a:off x="1806575" y="1603375"/>
            <a:ext cx="5530850" cy="4522788"/>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idx="4294967295"/>
          </p:nvPr>
        </p:nvSpPr>
        <p:spPr/>
        <p:txBody>
          <a:bodyPr/>
          <a:lstStyle/>
          <a:p>
            <a:pPr algn="ctr" eaLnBrk="1" hangingPunct="1"/>
            <a:r>
              <a:rPr lang="en-US" sz="3200" b="1" smtClean="0">
                <a:solidFill>
                  <a:srgbClr val="558ED5"/>
                </a:solidFill>
              </a:rPr>
              <a:t>Preston-Carling Secondary Plan (4)</a:t>
            </a:r>
          </a:p>
        </p:txBody>
      </p:sp>
      <p:pic>
        <p:nvPicPr>
          <p:cNvPr id="57346" name="c919d98b-44a9-43d9-b1cc-43e75de2a1ba" descr="37F1DCF7-EEA7-4930-A8A9-C340EE57F3A3"/>
          <p:cNvPicPr>
            <a:picLocks noGrp="1" noChangeAspect="1" noChangeArrowheads="1"/>
          </p:cNvPicPr>
          <p:nvPr>
            <p:ph idx="4294967295"/>
          </p:nvPr>
        </p:nvPicPr>
        <p:blipFill>
          <a:blip r:embed="rId3"/>
          <a:srcRect/>
          <a:stretch>
            <a:fillRect/>
          </a:stretch>
        </p:blipFill>
        <p:spPr>
          <a:xfrm>
            <a:off x="1236663" y="1363663"/>
            <a:ext cx="6219825" cy="4508500"/>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idx="4294967295"/>
          </p:nvPr>
        </p:nvSpPr>
        <p:spPr/>
        <p:txBody>
          <a:bodyPr/>
          <a:lstStyle/>
          <a:p>
            <a:pPr algn="ctr" eaLnBrk="1" hangingPunct="1"/>
            <a:r>
              <a:rPr lang="en-US" sz="3200" b="1" smtClean="0">
                <a:solidFill>
                  <a:srgbClr val="558ED5"/>
                </a:solidFill>
              </a:rPr>
              <a:t>Loretta – Hickory </a:t>
            </a:r>
          </a:p>
        </p:txBody>
      </p:sp>
      <p:pic>
        <p:nvPicPr>
          <p:cNvPr id="59394" name="Picture 2"/>
          <p:cNvPicPr>
            <a:picLocks noGrp="1" noChangeAspect="1" noChangeArrowheads="1"/>
          </p:cNvPicPr>
          <p:nvPr>
            <p:ph idx="4294967295"/>
          </p:nvPr>
        </p:nvPicPr>
        <p:blipFill>
          <a:blip r:embed="rId3"/>
          <a:srcRect/>
          <a:stretch>
            <a:fillRect/>
          </a:stretch>
        </p:blipFill>
        <p:spPr>
          <a:xfrm>
            <a:off x="1649413" y="1617663"/>
            <a:ext cx="5845175" cy="4494212"/>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idx="4294967295"/>
          </p:nvPr>
        </p:nvSpPr>
        <p:spPr/>
        <p:txBody>
          <a:bodyPr/>
          <a:lstStyle/>
          <a:p>
            <a:pPr algn="ctr" eaLnBrk="1" hangingPunct="1"/>
            <a:r>
              <a:rPr lang="en-US" sz="3200" b="1" smtClean="0">
                <a:solidFill>
                  <a:srgbClr val="558ED5"/>
                </a:solidFill>
              </a:rPr>
              <a:t>Public Realm &amp; Mobility Study (1) </a:t>
            </a:r>
          </a:p>
        </p:txBody>
      </p:sp>
      <p:sp>
        <p:nvSpPr>
          <p:cNvPr id="19459" name="Content Placeholder 2"/>
          <p:cNvSpPr>
            <a:spLocks noGrp="1"/>
          </p:cNvSpPr>
          <p:nvPr>
            <p:ph idx="4294967295"/>
          </p:nvPr>
        </p:nvSpPr>
        <p:spPr>
          <a:xfrm>
            <a:off x="457200" y="1603375"/>
            <a:ext cx="8229600" cy="4522788"/>
          </a:xfrm>
        </p:spPr>
        <p:txBody>
          <a:bodyPr/>
          <a:lstStyle/>
          <a:p>
            <a:pPr marL="0" indent="0">
              <a:buFont typeface="Arial" charset="0"/>
              <a:buNone/>
              <a:defRPr/>
            </a:pPr>
            <a:r>
              <a:rPr lang="en-CA" sz="2800" b="1" dirty="0"/>
              <a:t>Public Realm &amp; Mobility Study</a:t>
            </a:r>
          </a:p>
          <a:p>
            <a:pPr>
              <a:defRPr/>
            </a:pPr>
            <a:r>
              <a:rPr lang="en-CA" sz="2800" dirty="0"/>
              <a:t>Parks, urban squares, greenway corridors, and streets </a:t>
            </a:r>
          </a:p>
          <a:p>
            <a:pPr>
              <a:defRPr/>
            </a:pPr>
            <a:r>
              <a:rPr lang="en-CA" sz="2800" dirty="0"/>
              <a:t>Guides the long-term public realm development, and offers a framework for implementation of the Secondary Plan.</a:t>
            </a:r>
          </a:p>
          <a:p>
            <a:pPr eaLnBrk="1" hangingPunct="1">
              <a:defRPr/>
            </a:pPr>
            <a:endParaRPr lang="en-CA" sz="2800" dirty="0" smtClean="0">
              <a:latin typeface="Trebuchet MS"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idx="4294967295"/>
          </p:nvPr>
        </p:nvSpPr>
        <p:spPr/>
        <p:txBody>
          <a:bodyPr/>
          <a:lstStyle/>
          <a:p>
            <a:pPr algn="ctr" eaLnBrk="1" hangingPunct="1"/>
            <a:r>
              <a:rPr lang="en-US" sz="3200" b="1" smtClean="0">
                <a:solidFill>
                  <a:srgbClr val="558ED5"/>
                </a:solidFill>
              </a:rPr>
              <a:t>Public Realm &amp; Mobility Study (2) </a:t>
            </a:r>
          </a:p>
        </p:txBody>
      </p:sp>
      <p:pic>
        <p:nvPicPr>
          <p:cNvPr id="63490" name="Picture 2"/>
          <p:cNvPicPr>
            <a:picLocks noGrp="1" noChangeAspect="1" noChangeArrowheads="1"/>
          </p:cNvPicPr>
          <p:nvPr>
            <p:ph idx="4294967295"/>
          </p:nvPr>
        </p:nvPicPr>
        <p:blipFill>
          <a:blip r:embed="rId3"/>
          <a:srcRect/>
          <a:stretch>
            <a:fillRect/>
          </a:stretch>
        </p:blipFill>
        <p:spPr>
          <a:xfrm>
            <a:off x="1133475" y="1671638"/>
            <a:ext cx="6554788" cy="4678362"/>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idx="4294967295"/>
          </p:nvPr>
        </p:nvSpPr>
        <p:spPr/>
        <p:txBody>
          <a:bodyPr/>
          <a:lstStyle/>
          <a:p>
            <a:pPr algn="ctr" eaLnBrk="1" hangingPunct="1"/>
            <a:r>
              <a:rPr lang="en-US" sz="3200" b="1" smtClean="0">
                <a:solidFill>
                  <a:srgbClr val="558ED5"/>
                </a:solidFill>
              </a:rPr>
              <a:t>Liveable Bayswater</a:t>
            </a:r>
          </a:p>
        </p:txBody>
      </p:sp>
      <p:sp>
        <p:nvSpPr>
          <p:cNvPr id="65538" name="Content Placeholder 2"/>
          <p:cNvSpPr>
            <a:spLocks noGrp="1"/>
          </p:cNvSpPr>
          <p:nvPr>
            <p:ph idx="4294967295"/>
          </p:nvPr>
        </p:nvSpPr>
        <p:spPr>
          <a:xfrm>
            <a:off x="457200" y="1603375"/>
            <a:ext cx="8229600" cy="4522788"/>
          </a:xfrm>
        </p:spPr>
        <p:txBody>
          <a:bodyPr/>
          <a:lstStyle/>
          <a:p>
            <a:pPr marL="0" indent="0" eaLnBrk="1" hangingPunct="1">
              <a:buFont typeface="Arial" charset="0"/>
              <a:buNone/>
            </a:pPr>
            <a:endParaRPr lang="en-CA" sz="2800" smtClean="0">
              <a:latin typeface="Trebuchet MS" pitchFamily="34" charset="0"/>
            </a:endParaRPr>
          </a:p>
        </p:txBody>
      </p:sp>
      <p:pic>
        <p:nvPicPr>
          <p:cNvPr id="65539" name="Picture 2"/>
          <p:cNvPicPr>
            <a:picLocks noChangeAspect="1" noChangeArrowheads="1"/>
          </p:cNvPicPr>
          <p:nvPr/>
        </p:nvPicPr>
        <p:blipFill>
          <a:blip r:embed="rId3"/>
          <a:srcRect/>
          <a:stretch>
            <a:fillRect/>
          </a:stretch>
        </p:blipFill>
        <p:spPr bwMode="auto">
          <a:xfrm>
            <a:off x="457200" y="1603375"/>
            <a:ext cx="7721600" cy="4522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idx="4294967295"/>
          </p:nvPr>
        </p:nvSpPr>
        <p:spPr/>
        <p:txBody>
          <a:bodyPr/>
          <a:lstStyle/>
          <a:p>
            <a:pPr eaLnBrk="1" hangingPunct="1"/>
            <a:r>
              <a:rPr lang="en-US" sz="3200" smtClean="0">
                <a:solidFill>
                  <a:srgbClr val="558ED5"/>
                </a:solidFill>
              </a:rPr>
              <a:t>Agenda</a:t>
            </a:r>
          </a:p>
        </p:txBody>
      </p:sp>
      <p:sp>
        <p:nvSpPr>
          <p:cNvPr id="15362" name="Content Placeholder 2"/>
          <p:cNvSpPr>
            <a:spLocks noGrp="1"/>
          </p:cNvSpPr>
          <p:nvPr>
            <p:ph idx="4294967295"/>
          </p:nvPr>
        </p:nvSpPr>
        <p:spPr>
          <a:xfrm>
            <a:off x="457200" y="1193800"/>
            <a:ext cx="8229600" cy="4932363"/>
          </a:xfrm>
        </p:spPr>
        <p:txBody>
          <a:bodyPr/>
          <a:lstStyle/>
          <a:p>
            <a:r>
              <a:rPr lang="en-CA" sz="2400" b="1" smtClean="0"/>
              <a:t>8:10 pm Security Programs: </a:t>
            </a:r>
            <a:r>
              <a:rPr lang="en-CA" sz="2400" smtClean="0"/>
              <a:t>Shane Quinn, Safety CHNA </a:t>
            </a:r>
            <a:endParaRPr lang="en-CA" sz="2400" b="1" smtClean="0"/>
          </a:p>
          <a:p>
            <a:pPr lvl="1"/>
            <a:r>
              <a:rPr lang="en-CA" sz="1800" b="1" smtClean="0"/>
              <a:t>Fraud Prevention Seminar – June 10th</a:t>
            </a:r>
          </a:p>
          <a:p>
            <a:pPr lvl="1"/>
            <a:r>
              <a:rPr lang="en-CA" sz="1800" b="1" smtClean="0"/>
              <a:t>Community Police Stations</a:t>
            </a:r>
          </a:p>
          <a:p>
            <a:pPr lvl="1"/>
            <a:r>
              <a:rPr lang="en-CA" sz="1800" b="1" smtClean="0"/>
              <a:t>Neighbourhood Watch</a:t>
            </a:r>
          </a:p>
          <a:p>
            <a:r>
              <a:rPr lang="en-CA" sz="2400" b="1" smtClean="0"/>
              <a:t>8:20 Finances:  </a:t>
            </a:r>
            <a:r>
              <a:rPr lang="en-CA" sz="2400" smtClean="0"/>
              <a:t>Julie Westall, Treasurer CHNA</a:t>
            </a:r>
            <a:endParaRPr lang="en-CA" sz="2400" b="1" smtClean="0"/>
          </a:p>
          <a:p>
            <a:r>
              <a:rPr lang="en-CA" sz="2400" b="1" smtClean="0"/>
              <a:t>8:25 Membership/Sponsor Drive</a:t>
            </a:r>
            <a:r>
              <a:rPr lang="en-CA" sz="2400" smtClean="0"/>
              <a:t>:  Peter Eady, VP CHNA </a:t>
            </a:r>
            <a:endParaRPr lang="en-CA" sz="2400" b="1" smtClean="0"/>
          </a:p>
          <a:p>
            <a:r>
              <a:rPr lang="en-CA" sz="2400" b="1" smtClean="0"/>
              <a:t>8:30 Open Forum for Q&amp;A</a:t>
            </a:r>
          </a:p>
          <a:p>
            <a:r>
              <a:rPr lang="en-CA" sz="2400" b="1" smtClean="0"/>
              <a:t>8:45 Adjournment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idx="4294967295"/>
          </p:nvPr>
        </p:nvSpPr>
        <p:spPr/>
        <p:txBody>
          <a:bodyPr/>
          <a:lstStyle/>
          <a:p>
            <a:pPr algn="ctr" eaLnBrk="1" hangingPunct="1"/>
            <a:r>
              <a:rPr lang="en-US" sz="3200" b="1" smtClean="0">
                <a:solidFill>
                  <a:srgbClr val="558ED5"/>
                </a:solidFill>
              </a:rPr>
              <a:t>Check our Website for CHNA Submissions:</a:t>
            </a:r>
          </a:p>
        </p:txBody>
      </p:sp>
      <p:sp>
        <p:nvSpPr>
          <p:cNvPr id="67586" name="Content Placeholder 2"/>
          <p:cNvSpPr>
            <a:spLocks noGrp="1"/>
          </p:cNvSpPr>
          <p:nvPr>
            <p:ph idx="4294967295"/>
          </p:nvPr>
        </p:nvSpPr>
        <p:spPr>
          <a:xfrm>
            <a:off x="457200" y="1087438"/>
            <a:ext cx="8229600" cy="4522787"/>
          </a:xfrm>
        </p:spPr>
        <p:txBody>
          <a:bodyPr/>
          <a:lstStyle/>
          <a:p>
            <a:pPr marL="0" indent="0" eaLnBrk="1" hangingPunct="1">
              <a:buFont typeface="Arial" charset="0"/>
              <a:buNone/>
            </a:pPr>
            <a:r>
              <a:rPr lang="en-CA" sz="2000" b="1" smtClean="0">
                <a:solidFill>
                  <a:schemeClr val="hlink"/>
                </a:solidFill>
              </a:rPr>
              <a:t>Coming Soon:</a:t>
            </a:r>
          </a:p>
          <a:p>
            <a:pPr lvl="1" eaLnBrk="1" hangingPunct="1"/>
            <a:r>
              <a:rPr lang="en-CA" sz="2000" b="1" smtClean="0"/>
              <a:t>Preston-Carling Secondary Plan (May 12</a:t>
            </a:r>
            <a:r>
              <a:rPr lang="en-CA" sz="2000" b="1" baseline="30000" smtClean="0"/>
              <a:t>th</a:t>
            </a:r>
            <a:r>
              <a:rPr lang="en-CA" sz="2000" b="1" smtClean="0"/>
              <a:t> at the latest)</a:t>
            </a:r>
          </a:p>
          <a:p>
            <a:pPr marL="0" indent="0" eaLnBrk="1" hangingPunct="1">
              <a:buFont typeface="Arial" charset="0"/>
              <a:buNone/>
            </a:pPr>
            <a:r>
              <a:rPr lang="en-CA" sz="2000" b="1" smtClean="0">
                <a:solidFill>
                  <a:schemeClr val="hlink"/>
                </a:solidFill>
              </a:rPr>
              <a:t>Submitted to the City this week:</a:t>
            </a:r>
          </a:p>
          <a:p>
            <a:pPr lvl="1" eaLnBrk="1" hangingPunct="1"/>
            <a:r>
              <a:rPr lang="en-CA" sz="2000" b="1" smtClean="0"/>
              <a:t>Preston-Carling Public Realm &amp; Mobility Study: Submission from CHNA (May 6, 2014)</a:t>
            </a:r>
          </a:p>
          <a:p>
            <a:pPr marL="0" indent="0" eaLnBrk="1" hangingPunct="1">
              <a:buFont typeface="Arial" charset="0"/>
              <a:buNone/>
            </a:pPr>
            <a:r>
              <a:rPr lang="en-CA" sz="2000" b="1" smtClean="0">
                <a:solidFill>
                  <a:schemeClr val="hlink"/>
                </a:solidFill>
              </a:rPr>
              <a:t>Already Posted:</a:t>
            </a:r>
          </a:p>
          <a:p>
            <a:pPr lvl="1" eaLnBrk="1" hangingPunct="1"/>
            <a:r>
              <a:rPr lang="en-CA" sz="2000" b="1" smtClean="0"/>
              <a:t>Demolition Control Proposal: Parkdale &amp; Burnside - CHNA  Pushes for Action on Affordable Housing Targets</a:t>
            </a:r>
          </a:p>
          <a:p>
            <a:pPr lvl="1" eaLnBrk="1" hangingPunct="1"/>
            <a:r>
              <a:rPr lang="en-CA" sz="2000" b="1" smtClean="0"/>
              <a:t>CHNA Submits Comments on the City's Zoning Study on Local Shops and Services in Residential Neighbourhoods</a:t>
            </a:r>
          </a:p>
          <a:p>
            <a:pPr lvl="1" eaLnBrk="1" hangingPunct="1"/>
            <a:r>
              <a:rPr lang="en-CA" sz="2000" b="1" smtClean="0"/>
              <a:t>CHNA Comments on Proposal for Norman Street</a:t>
            </a:r>
          </a:p>
          <a:p>
            <a:pPr lvl="1" eaLnBrk="1" hangingPunct="1"/>
            <a:r>
              <a:rPr lang="en-CA" sz="2000" b="1" smtClean="0"/>
              <a:t>CHNA Comments on Zoning Amendment Proposals for Residential Conversions</a:t>
            </a:r>
          </a:p>
          <a:p>
            <a:pPr lvl="1" eaLnBrk="1" hangingPunct="1"/>
            <a:r>
              <a:rPr lang="en-CA" sz="2000" b="1" smtClean="0"/>
              <a:t>Preston-Carling Public Realm &amp; Mobility Study - CHNA Comments on Final Draft (February)</a:t>
            </a:r>
            <a:br>
              <a:rPr lang="en-CA" sz="2000" b="1" smtClean="0"/>
            </a:br>
            <a:endParaRPr lang="en-CA" sz="2000" b="1" smtClean="0"/>
          </a:p>
          <a:p>
            <a:pPr marL="0" indent="0" eaLnBrk="1" hangingPunct="1">
              <a:buFont typeface="Arial" charset="0"/>
              <a:buNone/>
            </a:pPr>
            <a:r>
              <a:rPr lang="en-CA" sz="1200" b="1" smtClean="0"/>
              <a:t/>
            </a:r>
            <a:br>
              <a:rPr lang="en-CA" sz="1200" b="1" smtClean="0"/>
            </a:br>
            <a:endParaRPr lang="en-CA" sz="1200" b="1" smtClean="0"/>
          </a:p>
          <a:p>
            <a:pPr marL="0" indent="0" eaLnBrk="1" hangingPunct="1">
              <a:buFont typeface="Arial" charset="0"/>
              <a:buNone/>
            </a:pPr>
            <a:endParaRPr lang="en-CA" sz="1200" b="1" smtClean="0"/>
          </a:p>
          <a:p>
            <a:pPr marL="0" indent="0" eaLnBrk="1" hangingPunct="1">
              <a:buFont typeface="Arial" charset="0"/>
              <a:buNone/>
            </a:pPr>
            <a:r>
              <a:rPr lang="en-CA" sz="1200" b="1" smtClean="0"/>
              <a:t/>
            </a:r>
            <a:br>
              <a:rPr lang="en-CA" sz="1200" b="1" smtClean="0"/>
            </a:br>
            <a:endParaRPr lang="en-CA" sz="1200" b="1" smtClean="0"/>
          </a:p>
          <a:p>
            <a:pPr marL="0" indent="0" eaLnBrk="1" hangingPunct="1">
              <a:buFont typeface="Arial" charset="0"/>
              <a:buNone/>
            </a:pPr>
            <a:endParaRPr lang="en-CA" sz="2800" smtClean="0">
              <a:latin typeface="Trebuchet MS"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US" sz="3200" b="1" u="sng" smtClean="0">
                <a:effectLst>
                  <a:outerShdw blurRad="38100" dist="38100" dir="2700000" algn="tl">
                    <a:srgbClr val="C0C0C0"/>
                  </a:outerShdw>
                </a:effectLst>
              </a:rPr>
              <a:t/>
            </a:r>
            <a:br>
              <a:rPr lang="en-US" sz="3200" b="1" u="sng" smtClean="0">
                <a:effectLst>
                  <a:outerShdw blurRad="38100" dist="38100" dir="2700000" algn="tl">
                    <a:srgbClr val="C0C0C0"/>
                  </a:outerShdw>
                </a:effectLst>
              </a:rPr>
            </a:br>
            <a:r>
              <a:rPr lang="en-US" sz="3200" b="1" u="sng" smtClean="0">
                <a:solidFill>
                  <a:schemeClr val="hlink"/>
                </a:solidFill>
                <a:effectLst>
                  <a:outerShdw blurRad="38100" dist="38100" dir="2700000" algn="tl">
                    <a:srgbClr val="C0C0C0"/>
                  </a:outerShdw>
                </a:effectLst>
              </a:rPr>
              <a:t>Phil Jenkins’</a:t>
            </a:r>
            <a:r>
              <a:rPr lang="en-CA" sz="3200" smtClean="0">
                <a:solidFill>
                  <a:schemeClr val="hlink"/>
                </a:solidFill>
              </a:rPr>
              <a:t/>
            </a:r>
            <a:br>
              <a:rPr lang="en-CA" sz="3200" smtClean="0">
                <a:solidFill>
                  <a:schemeClr val="hlink"/>
                </a:solidFill>
              </a:rPr>
            </a:br>
            <a:r>
              <a:rPr lang="en-US" sz="3200" b="1" u="sng" smtClean="0">
                <a:solidFill>
                  <a:schemeClr val="hlink"/>
                </a:solidFill>
                <a:effectLst>
                  <a:outerShdw blurRad="38100" dist="38100" dir="2700000" algn="tl">
                    <a:srgbClr val="C0C0C0"/>
                  </a:outerShdw>
                </a:effectLst>
              </a:rPr>
              <a:t>Anecdotal History of Ottawa</a:t>
            </a:r>
            <a:r>
              <a:rPr lang="en-CA" sz="3200" smtClean="0"/>
              <a:t/>
            </a:r>
            <a:br>
              <a:rPr lang="en-CA" sz="3200" smtClean="0"/>
            </a:br>
            <a:r>
              <a:rPr lang="en-US" sz="3200" b="1" smtClean="0"/>
              <a:t> </a:t>
            </a:r>
            <a:endParaRPr lang="en-CA" sz="3200" smtClean="0"/>
          </a:p>
        </p:txBody>
      </p:sp>
      <p:sp>
        <p:nvSpPr>
          <p:cNvPr id="69634" name="Content Placeholder 2"/>
          <p:cNvSpPr>
            <a:spLocks noGrp="1"/>
          </p:cNvSpPr>
          <p:nvPr>
            <p:ph idx="4294967295"/>
          </p:nvPr>
        </p:nvSpPr>
        <p:spPr/>
        <p:txBody>
          <a:bodyPr/>
          <a:lstStyle/>
          <a:p>
            <a:pPr>
              <a:buFont typeface="Arial" charset="0"/>
              <a:buNone/>
            </a:pPr>
            <a:r>
              <a:rPr lang="en-US" b="1" smtClean="0">
                <a:solidFill>
                  <a:schemeClr val="hlink"/>
                </a:solidFill>
              </a:rPr>
              <a:t>Sponsored by CHNA</a:t>
            </a:r>
          </a:p>
          <a:p>
            <a:r>
              <a:rPr lang="en-US" sz="2800" smtClean="0"/>
              <a:t>May 27</a:t>
            </a:r>
            <a:r>
              <a:rPr lang="en-US" sz="2800" baseline="30000" smtClean="0"/>
              <a:t>th</a:t>
            </a:r>
            <a:r>
              <a:rPr lang="en-US" sz="2800" smtClean="0"/>
              <a:t>, starting at 7 p.m.</a:t>
            </a:r>
            <a:endParaRPr lang="en-CA" sz="2800" smtClean="0"/>
          </a:p>
          <a:p>
            <a:r>
              <a:rPr lang="en-US" sz="2800" smtClean="0"/>
              <a:t>St. Matthias’ Anglican Church</a:t>
            </a:r>
            <a:endParaRPr lang="en-CA" sz="2800" smtClean="0"/>
          </a:p>
          <a:p>
            <a:r>
              <a:rPr lang="en-US" sz="2800" smtClean="0"/>
              <a:t>555 Parkdale Avenue (just south of the Queensway)</a:t>
            </a:r>
            <a:endParaRPr lang="en-CA" sz="2800" smtClean="0"/>
          </a:p>
          <a:p>
            <a:endParaRPr lang="en-CA" sz="2800" smtClean="0"/>
          </a:p>
          <a:p>
            <a:endParaRPr lang="en-CA" sz="2800" smtClean="0"/>
          </a:p>
        </p:txBody>
      </p:sp>
      <p:pic>
        <p:nvPicPr>
          <p:cNvPr id="69635" name="Picture 4" descr="StMatthias"/>
          <p:cNvPicPr>
            <a:picLocks noChangeAspect="1" noChangeArrowheads="1"/>
          </p:cNvPicPr>
          <p:nvPr/>
        </p:nvPicPr>
        <p:blipFill>
          <a:blip r:embed="rId3"/>
          <a:srcRect/>
          <a:stretch>
            <a:fillRect/>
          </a:stretch>
        </p:blipFill>
        <p:spPr bwMode="auto">
          <a:xfrm>
            <a:off x="231775" y="5937250"/>
            <a:ext cx="2062163" cy="669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idx="4294967295"/>
          </p:nvPr>
        </p:nvSpPr>
        <p:spPr/>
        <p:txBody>
          <a:bodyPr/>
          <a:lstStyle/>
          <a:p>
            <a:pPr algn="ctr" eaLnBrk="1" hangingPunct="1"/>
            <a:r>
              <a:rPr lang="en-US" sz="3200" b="1" smtClean="0">
                <a:solidFill>
                  <a:srgbClr val="558ED5"/>
                </a:solidFill>
              </a:rPr>
              <a:t>Dates To Remember</a:t>
            </a:r>
          </a:p>
        </p:txBody>
      </p:sp>
      <p:sp>
        <p:nvSpPr>
          <p:cNvPr id="71682" name="Content Placeholder 2"/>
          <p:cNvSpPr>
            <a:spLocks noGrp="1"/>
          </p:cNvSpPr>
          <p:nvPr>
            <p:ph idx="4294967295"/>
          </p:nvPr>
        </p:nvSpPr>
        <p:spPr>
          <a:xfrm>
            <a:off x="457200" y="1603375"/>
            <a:ext cx="8229600" cy="4522788"/>
          </a:xfrm>
        </p:spPr>
        <p:txBody>
          <a:bodyPr/>
          <a:lstStyle/>
          <a:p>
            <a:pPr eaLnBrk="1" hangingPunct="1"/>
            <a:endParaRPr lang="en-CA" sz="2800" smtClean="0">
              <a:latin typeface="Trebuchet MS" pitchFamily="34" charset="0"/>
            </a:endParaRPr>
          </a:p>
          <a:p>
            <a:pPr eaLnBrk="1" hangingPunct="1"/>
            <a:r>
              <a:rPr lang="en-CA" sz="2800" b="1" smtClean="0">
                <a:latin typeface="Trebuchet MS" pitchFamily="34" charset="0"/>
              </a:rPr>
              <a:t>May 27</a:t>
            </a:r>
            <a:r>
              <a:rPr lang="en-CA" sz="2800" smtClean="0">
                <a:latin typeface="Trebuchet MS" pitchFamily="34" charset="0"/>
              </a:rPr>
              <a:t> – Phil Jenkins’ Talk at St. Matthias</a:t>
            </a:r>
          </a:p>
          <a:p>
            <a:pPr eaLnBrk="1" hangingPunct="1">
              <a:buFont typeface="Arial" charset="0"/>
              <a:buNone/>
            </a:pPr>
            <a:endParaRPr lang="en-CA" sz="2800" smtClean="0">
              <a:latin typeface="Trebuchet MS" pitchFamily="34" charset="0"/>
            </a:endParaRPr>
          </a:p>
          <a:p>
            <a:pPr eaLnBrk="1" hangingPunct="1"/>
            <a:r>
              <a:rPr lang="en-CA" sz="2800" b="1" smtClean="0">
                <a:latin typeface="Trebuchet MS" pitchFamily="34" charset="0"/>
              </a:rPr>
              <a:t>June 24</a:t>
            </a:r>
            <a:r>
              <a:rPr lang="en-CA" sz="2800" smtClean="0">
                <a:latin typeface="Trebuchet MS" pitchFamily="34" charset="0"/>
              </a:rPr>
              <a:t> – Preston-Carling Secondary Plan &amp; Public Realm &amp; Mobility at City Hall</a:t>
            </a:r>
          </a:p>
          <a:p>
            <a:pPr eaLnBrk="1" hangingPunct="1"/>
            <a:endParaRPr lang="en-CA" sz="2800" smtClean="0">
              <a:latin typeface="Trebuchet MS"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idx="4294967295"/>
          </p:nvPr>
        </p:nvSpPr>
        <p:spPr/>
        <p:txBody>
          <a:bodyPr/>
          <a:lstStyle/>
          <a:p>
            <a:pPr algn="ctr" eaLnBrk="1" hangingPunct="1"/>
            <a:r>
              <a:rPr lang="en-US" sz="4000" b="1" smtClean="0">
                <a:solidFill>
                  <a:srgbClr val="558ED5"/>
                </a:solidFill>
              </a:rPr>
              <a:t>Final Thought</a:t>
            </a:r>
          </a:p>
        </p:txBody>
      </p:sp>
      <p:sp>
        <p:nvSpPr>
          <p:cNvPr id="73730" name="Content Placeholder 2"/>
          <p:cNvSpPr>
            <a:spLocks noGrp="1"/>
          </p:cNvSpPr>
          <p:nvPr>
            <p:ph idx="4294967295"/>
          </p:nvPr>
        </p:nvSpPr>
        <p:spPr>
          <a:xfrm>
            <a:off x="457200" y="1603375"/>
            <a:ext cx="8229600" cy="4522788"/>
          </a:xfrm>
        </p:spPr>
        <p:txBody>
          <a:bodyPr/>
          <a:lstStyle/>
          <a:p>
            <a:pPr eaLnBrk="1" hangingPunct="1"/>
            <a:endParaRPr lang="en-CA" sz="2800" smtClean="0"/>
          </a:p>
          <a:p>
            <a:pPr eaLnBrk="1" hangingPunct="1"/>
            <a:r>
              <a:rPr lang="en-CA" sz="2800" smtClean="0"/>
              <a:t>“There is no logic that can be superimposed on the city; people make it, and it is to them, not buildings, that we must fit our plans.” </a:t>
            </a:r>
          </a:p>
          <a:p>
            <a:pPr eaLnBrk="1" hangingPunct="1"/>
            <a:endParaRPr lang="en-CA" sz="2800" smtClean="0">
              <a:hlinkClick r:id="rId3" action="ppaction://hlinkfile"/>
            </a:endParaRPr>
          </a:p>
          <a:p>
            <a:pPr eaLnBrk="1" hangingPunct="1"/>
            <a:r>
              <a:rPr lang="en-CA" sz="2800" smtClean="0">
                <a:hlinkClick r:id="rId3" action="ppaction://hlinkfile"/>
              </a:rPr>
              <a:t>Jane Jacobs</a:t>
            </a:r>
            <a:r>
              <a:rPr lang="en-CA" sz="2800" smtClean="0"/>
              <a:t> </a:t>
            </a:r>
          </a:p>
          <a:p>
            <a:pPr eaLnBrk="1" hangingPunct="1"/>
            <a:endParaRPr lang="en-CA" sz="2800" smtClean="0">
              <a:latin typeface="Trebuchet MS"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idx="4294967295"/>
          </p:nvPr>
        </p:nvSpPr>
        <p:spPr/>
        <p:txBody>
          <a:bodyPr/>
          <a:lstStyle/>
          <a:p>
            <a:pPr eaLnBrk="1" hangingPunct="1"/>
            <a:r>
              <a:rPr lang="en-US" sz="3200" smtClean="0">
                <a:solidFill>
                  <a:srgbClr val="558ED5"/>
                </a:solidFill>
              </a:rPr>
              <a:t>Community Mail Boxes</a:t>
            </a:r>
            <a:r>
              <a:rPr lang="en-US" sz="2400" smtClean="0">
                <a:solidFill>
                  <a:srgbClr val="558ED5"/>
                </a:solidFill>
              </a:rPr>
              <a:t> </a:t>
            </a:r>
            <a:br>
              <a:rPr lang="en-US" sz="2400" smtClean="0">
                <a:solidFill>
                  <a:srgbClr val="558ED5"/>
                </a:solidFill>
              </a:rPr>
            </a:br>
            <a:r>
              <a:rPr lang="en-US" sz="2400" smtClean="0">
                <a:solidFill>
                  <a:srgbClr val="558ED5"/>
                </a:solidFill>
              </a:rPr>
              <a:t>– Peter Eady, Vice President CHNA</a:t>
            </a:r>
          </a:p>
        </p:txBody>
      </p:sp>
      <p:pic>
        <p:nvPicPr>
          <p:cNvPr id="74754" name="Picture 4" descr="communitymailbox2"/>
          <p:cNvPicPr>
            <a:picLocks noChangeAspect="1" noChangeArrowheads="1"/>
          </p:cNvPicPr>
          <p:nvPr>
            <p:ph idx="4294967295"/>
          </p:nvPr>
        </p:nvPicPr>
        <p:blipFill>
          <a:blip r:embed="rId3"/>
          <a:srcRect/>
          <a:stretch>
            <a:fillRect/>
          </a:stretch>
        </p:blipFill>
        <p:spPr>
          <a:xfrm>
            <a:off x="2498725" y="1603375"/>
            <a:ext cx="4144963" cy="4522788"/>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descr="WVSafety"/>
          <p:cNvPicPr>
            <a:picLocks noChangeAspect="1" noChangeArrowheads="1"/>
          </p:cNvPicPr>
          <p:nvPr/>
        </p:nvPicPr>
        <p:blipFill>
          <a:blip r:embed="rId3"/>
          <a:srcRect/>
          <a:stretch>
            <a:fillRect/>
          </a:stretch>
        </p:blipFill>
        <p:spPr bwMode="auto">
          <a:xfrm>
            <a:off x="2190750" y="309563"/>
            <a:ext cx="4762500" cy="6238875"/>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idx="4294967295"/>
          </p:nvPr>
        </p:nvSpPr>
        <p:spPr/>
        <p:txBody>
          <a:bodyPr/>
          <a:lstStyle/>
          <a:p>
            <a:pPr eaLnBrk="1" hangingPunct="1"/>
            <a:r>
              <a:rPr lang="en-US" sz="3200" smtClean="0">
                <a:solidFill>
                  <a:srgbClr val="558ED5"/>
                </a:solidFill>
              </a:rPr>
              <a:t>Security Programs</a:t>
            </a:r>
            <a:r>
              <a:rPr lang="en-US" sz="2400" smtClean="0">
                <a:solidFill>
                  <a:srgbClr val="558ED5"/>
                </a:solidFill>
              </a:rPr>
              <a:t> </a:t>
            </a:r>
            <a:br>
              <a:rPr lang="en-US" sz="2400" smtClean="0">
                <a:solidFill>
                  <a:srgbClr val="558ED5"/>
                </a:solidFill>
              </a:rPr>
            </a:br>
            <a:r>
              <a:rPr lang="en-US" sz="2400" smtClean="0">
                <a:solidFill>
                  <a:srgbClr val="558ED5"/>
                </a:solidFill>
              </a:rPr>
              <a:t>– Shane Quinn, Safety CHNA</a:t>
            </a:r>
          </a:p>
        </p:txBody>
      </p:sp>
      <p:sp>
        <p:nvSpPr>
          <p:cNvPr id="76802" name="Content Placeholder 2"/>
          <p:cNvSpPr>
            <a:spLocks noGrp="1"/>
          </p:cNvSpPr>
          <p:nvPr>
            <p:ph idx="4294967295"/>
          </p:nvPr>
        </p:nvSpPr>
        <p:spPr>
          <a:xfrm>
            <a:off x="457200" y="1603375"/>
            <a:ext cx="8229600" cy="4522788"/>
          </a:xfrm>
        </p:spPr>
        <p:txBody>
          <a:bodyPr/>
          <a:lstStyle/>
          <a:p>
            <a:r>
              <a:rPr lang="en-CA" b="1" smtClean="0">
                <a:solidFill>
                  <a:schemeClr val="hlink"/>
                </a:solidFill>
              </a:rPr>
              <a:t>Fraud Prevention Seminar</a:t>
            </a:r>
            <a:r>
              <a:rPr lang="en-CA" b="1" i="1" smtClean="0"/>
              <a:t> </a:t>
            </a:r>
          </a:p>
          <a:p>
            <a:pPr lvl="1"/>
            <a:r>
              <a:rPr lang="en-CA" sz="3200" b="1" smtClean="0"/>
              <a:t>June 10, 2014, 7 p.m.</a:t>
            </a:r>
          </a:p>
          <a:p>
            <a:pPr lvl="1"/>
            <a:r>
              <a:rPr lang="en-CA" sz="3200" b="1" smtClean="0"/>
              <a:t>Hintonburg Community Centre</a:t>
            </a:r>
          </a:p>
          <a:p>
            <a:pPr lvl="1"/>
            <a:r>
              <a:rPr lang="en-CA" sz="2400" b="1" smtClean="0"/>
              <a:t> Learn the principles of fraud prevention</a:t>
            </a:r>
          </a:p>
          <a:p>
            <a:pPr lvl="1"/>
            <a:r>
              <a:rPr lang="en-CA" sz="2400" b="1" smtClean="0"/>
              <a:t> Co-Hosted with Hintonburg Community Association</a:t>
            </a:r>
          </a:p>
          <a:p>
            <a:pPr lvl="1"/>
            <a:r>
              <a:rPr lang="en-CA" sz="2400" b="1" smtClean="0"/>
              <a:t> No Registration, No Charge</a:t>
            </a:r>
          </a:p>
          <a:p>
            <a:pPr lvl="1"/>
            <a:endParaRPr lang="en-CA" sz="3200" b="1"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idx="4294967295"/>
          </p:nvPr>
        </p:nvSpPr>
        <p:spPr/>
        <p:txBody>
          <a:bodyPr/>
          <a:lstStyle/>
          <a:p>
            <a:pPr eaLnBrk="1" hangingPunct="1"/>
            <a:r>
              <a:rPr lang="en-US" sz="3200" smtClean="0">
                <a:solidFill>
                  <a:srgbClr val="558ED5"/>
                </a:solidFill>
              </a:rPr>
              <a:t>Finances </a:t>
            </a:r>
            <a:br>
              <a:rPr lang="en-US" sz="3200" smtClean="0">
                <a:solidFill>
                  <a:srgbClr val="558ED5"/>
                </a:solidFill>
              </a:rPr>
            </a:br>
            <a:r>
              <a:rPr lang="en-US" sz="2400" smtClean="0">
                <a:solidFill>
                  <a:srgbClr val="558ED5"/>
                </a:solidFill>
              </a:rPr>
              <a:t>– Julie Westall, Treasurer CHNA</a:t>
            </a:r>
          </a:p>
        </p:txBody>
      </p:sp>
      <p:pic>
        <p:nvPicPr>
          <p:cNvPr id="77826" name="Picture 4" descr="dollar-sign"/>
          <p:cNvPicPr>
            <a:picLocks noChangeAspect="1" noChangeArrowheads="1"/>
          </p:cNvPicPr>
          <p:nvPr>
            <p:ph idx="4294967295"/>
          </p:nvPr>
        </p:nvPicPr>
        <p:blipFill>
          <a:blip r:embed="rId3"/>
          <a:srcRect/>
          <a:stretch>
            <a:fillRect/>
          </a:stretch>
        </p:blipFill>
        <p:spPr>
          <a:xfrm>
            <a:off x="3684588" y="2038350"/>
            <a:ext cx="2803525" cy="3262313"/>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idx="4294967295"/>
          </p:nvPr>
        </p:nvSpPr>
        <p:spPr/>
        <p:txBody>
          <a:bodyPr/>
          <a:lstStyle/>
          <a:p>
            <a:pPr eaLnBrk="1" hangingPunct="1"/>
            <a:r>
              <a:rPr lang="en-US" sz="3200" smtClean="0">
                <a:solidFill>
                  <a:srgbClr val="558ED5"/>
                </a:solidFill>
              </a:rPr>
              <a:t>Membership/Sponsorship </a:t>
            </a:r>
            <a:br>
              <a:rPr lang="en-US" sz="3200" smtClean="0">
                <a:solidFill>
                  <a:srgbClr val="558ED5"/>
                </a:solidFill>
              </a:rPr>
            </a:br>
            <a:r>
              <a:rPr lang="en-US" sz="2400" smtClean="0">
                <a:solidFill>
                  <a:srgbClr val="558ED5"/>
                </a:solidFill>
              </a:rPr>
              <a:t>– Peter Eady, Vice President CHNA</a:t>
            </a:r>
          </a:p>
        </p:txBody>
      </p:sp>
      <p:pic>
        <p:nvPicPr>
          <p:cNvPr id="78850" name="Picture 4" descr="susan chell"/>
          <p:cNvPicPr>
            <a:picLocks noChangeAspect="1" noChangeArrowheads="1"/>
          </p:cNvPicPr>
          <p:nvPr>
            <p:ph idx="4294967295"/>
          </p:nvPr>
        </p:nvPicPr>
        <p:blipFill>
          <a:blip r:embed="rId3"/>
          <a:srcRect/>
          <a:stretch>
            <a:fillRect/>
          </a:stretch>
        </p:blipFill>
        <p:spPr>
          <a:xfrm>
            <a:off x="619125" y="1852613"/>
            <a:ext cx="3571875" cy="2011362"/>
          </a:xfrm>
        </p:spPr>
      </p:pic>
      <p:pic>
        <p:nvPicPr>
          <p:cNvPr id="78851" name="Picture 5" descr="Amanda Farris_MBO_Footer IP Oct 13"/>
          <p:cNvPicPr>
            <a:picLocks noChangeAspect="1" noChangeArrowheads="1"/>
          </p:cNvPicPr>
          <p:nvPr/>
        </p:nvPicPr>
        <p:blipFill>
          <a:blip r:embed="rId4"/>
          <a:srcRect/>
          <a:stretch>
            <a:fillRect/>
          </a:stretch>
        </p:blipFill>
        <p:spPr bwMode="auto">
          <a:xfrm>
            <a:off x="4322763" y="3044825"/>
            <a:ext cx="4495800" cy="1125538"/>
          </a:xfrm>
          <a:prstGeom prst="rect">
            <a:avLst/>
          </a:prstGeom>
          <a:noFill/>
          <a:ln w="9525">
            <a:noFill/>
            <a:miter lim="800000"/>
            <a:headEnd/>
            <a:tailEnd/>
          </a:ln>
        </p:spPr>
      </p:pic>
      <p:pic>
        <p:nvPicPr>
          <p:cNvPr id="78852" name="Picture 7" descr="Di_Rienzos_0"/>
          <p:cNvPicPr>
            <a:picLocks noChangeAspect="1" noChangeArrowheads="1"/>
          </p:cNvPicPr>
          <p:nvPr/>
        </p:nvPicPr>
        <p:blipFill>
          <a:blip r:embed="rId5"/>
          <a:srcRect/>
          <a:stretch>
            <a:fillRect/>
          </a:stretch>
        </p:blipFill>
        <p:spPr bwMode="auto">
          <a:xfrm>
            <a:off x="4692650" y="4268788"/>
            <a:ext cx="1484313" cy="1484312"/>
          </a:xfrm>
          <a:prstGeom prst="rect">
            <a:avLst/>
          </a:prstGeom>
          <a:noFill/>
          <a:ln w="9525">
            <a:noFill/>
            <a:miter lim="800000"/>
            <a:headEnd/>
            <a:tailEnd/>
          </a:ln>
        </p:spPr>
      </p:pic>
      <p:pic>
        <p:nvPicPr>
          <p:cNvPr id="78853" name="Picture 8" descr="logo-bridgehead-bh-wordmarksmall"/>
          <p:cNvPicPr>
            <a:picLocks noChangeAspect="1" noChangeArrowheads="1"/>
          </p:cNvPicPr>
          <p:nvPr/>
        </p:nvPicPr>
        <p:blipFill>
          <a:blip r:embed="rId6"/>
          <a:srcRect/>
          <a:stretch>
            <a:fillRect/>
          </a:stretch>
        </p:blipFill>
        <p:spPr bwMode="auto">
          <a:xfrm>
            <a:off x="1030288" y="4268788"/>
            <a:ext cx="3160712" cy="555625"/>
          </a:xfrm>
          <a:prstGeom prst="rect">
            <a:avLst/>
          </a:prstGeom>
          <a:noFill/>
          <a:ln w="9525">
            <a:noFill/>
            <a:miter lim="800000"/>
            <a:headEnd/>
            <a:tailEnd/>
          </a:ln>
        </p:spPr>
      </p:pic>
      <p:pic>
        <p:nvPicPr>
          <p:cNvPr id="78854" name="Picture 11" descr="dollarbill"/>
          <p:cNvPicPr>
            <a:picLocks noChangeAspect="1" noChangeArrowheads="1"/>
          </p:cNvPicPr>
          <p:nvPr/>
        </p:nvPicPr>
        <p:blipFill>
          <a:blip r:embed="rId7"/>
          <a:srcRect/>
          <a:stretch>
            <a:fillRect/>
          </a:stretch>
        </p:blipFill>
        <p:spPr bwMode="auto">
          <a:xfrm>
            <a:off x="6345238" y="1185863"/>
            <a:ext cx="1312862" cy="1858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idx="4294967295"/>
          </p:nvPr>
        </p:nvSpPr>
        <p:spPr/>
        <p:txBody>
          <a:bodyPr/>
          <a:lstStyle/>
          <a:p>
            <a:pPr eaLnBrk="1" hangingPunct="1"/>
            <a:r>
              <a:rPr lang="en-US" sz="3200" smtClean="0">
                <a:solidFill>
                  <a:srgbClr val="558ED5"/>
                </a:solidFill>
              </a:rPr>
              <a:t>Open Forum for Q&amp;A </a:t>
            </a:r>
            <a:br>
              <a:rPr lang="en-US" sz="3200" smtClean="0">
                <a:solidFill>
                  <a:srgbClr val="558ED5"/>
                </a:solidFill>
              </a:rPr>
            </a:br>
            <a:endParaRPr lang="en-US" sz="2400" smtClean="0">
              <a:solidFill>
                <a:srgbClr val="558ED5"/>
              </a:solidFill>
            </a:endParaRPr>
          </a:p>
        </p:txBody>
      </p:sp>
      <p:pic>
        <p:nvPicPr>
          <p:cNvPr id="79874" name="Picture 8" descr="openforum"/>
          <p:cNvPicPr>
            <a:picLocks noChangeAspect="1" noChangeArrowheads="1"/>
          </p:cNvPicPr>
          <p:nvPr/>
        </p:nvPicPr>
        <p:blipFill>
          <a:blip r:embed="rId3"/>
          <a:srcRect/>
          <a:stretch>
            <a:fillRect/>
          </a:stretch>
        </p:blipFill>
        <p:spPr bwMode="auto">
          <a:xfrm>
            <a:off x="1714500" y="1065213"/>
            <a:ext cx="5741988" cy="5070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idx="4294967295"/>
          </p:nvPr>
        </p:nvSpPr>
        <p:spPr/>
        <p:txBody>
          <a:bodyPr/>
          <a:lstStyle/>
          <a:p>
            <a:pPr eaLnBrk="1" hangingPunct="1"/>
            <a:r>
              <a:rPr lang="en-US" sz="3600" smtClean="0">
                <a:solidFill>
                  <a:srgbClr val="558ED5"/>
                </a:solidFill>
              </a:rPr>
              <a:t>5</a:t>
            </a:r>
            <a:r>
              <a:rPr lang="en-US" sz="3600" baseline="30000" smtClean="0">
                <a:solidFill>
                  <a:srgbClr val="558ED5"/>
                </a:solidFill>
              </a:rPr>
              <a:t>th</a:t>
            </a:r>
            <a:r>
              <a:rPr lang="en-US" sz="3600" smtClean="0">
                <a:solidFill>
                  <a:srgbClr val="558ED5"/>
                </a:solidFill>
              </a:rPr>
              <a:t> Annual Clean our Parks Event </a:t>
            </a:r>
            <a:br>
              <a:rPr lang="en-US" sz="3600" smtClean="0">
                <a:solidFill>
                  <a:srgbClr val="558ED5"/>
                </a:solidFill>
              </a:rPr>
            </a:br>
            <a:r>
              <a:rPr lang="en-US" sz="2800" smtClean="0">
                <a:solidFill>
                  <a:srgbClr val="558ED5"/>
                </a:solidFill>
              </a:rPr>
              <a:t>- 10am to Noon Saturday –Reid/Fairmont/EV Tremblay</a:t>
            </a:r>
          </a:p>
        </p:txBody>
      </p:sp>
      <p:pic>
        <p:nvPicPr>
          <p:cNvPr id="16386" name="Picture 5" descr="2010 cap clean up"/>
          <p:cNvPicPr>
            <a:picLocks noChangeAspect="1" noChangeArrowheads="1"/>
          </p:cNvPicPr>
          <p:nvPr/>
        </p:nvPicPr>
        <p:blipFill>
          <a:blip r:embed="rId3"/>
          <a:srcRect/>
          <a:stretch>
            <a:fillRect/>
          </a:stretch>
        </p:blipFill>
        <p:spPr bwMode="auto">
          <a:xfrm>
            <a:off x="2081213" y="1554163"/>
            <a:ext cx="5265737" cy="3943350"/>
          </a:xfrm>
          <a:prstGeom prst="rect">
            <a:avLst/>
          </a:prstGeom>
          <a:noFill/>
          <a:ln w="9525">
            <a:noFill/>
            <a:miter lim="800000"/>
            <a:headEnd/>
            <a:tailEnd/>
          </a:ln>
        </p:spPr>
      </p:pic>
      <p:pic>
        <p:nvPicPr>
          <p:cNvPr id="16387" name="Picture 6" descr="logo_white_bg_en"/>
          <p:cNvPicPr>
            <a:picLocks noChangeAspect="1" noChangeArrowheads="1"/>
          </p:cNvPicPr>
          <p:nvPr>
            <p:ph idx="4294967295"/>
          </p:nvPr>
        </p:nvPicPr>
        <p:blipFill>
          <a:blip r:embed="rId4"/>
          <a:srcRect/>
          <a:stretch>
            <a:fillRect/>
          </a:stretch>
        </p:blipFill>
        <p:spPr>
          <a:xfrm>
            <a:off x="457200" y="1576388"/>
            <a:ext cx="2168525" cy="1465262"/>
          </a:xfrm>
        </p:spPr>
      </p:pic>
      <p:pic>
        <p:nvPicPr>
          <p:cNvPr id="16388" name="Picture 8" descr="logo-bridgehead-bh-wordmarksmall"/>
          <p:cNvPicPr>
            <a:picLocks noChangeAspect="1" noChangeArrowheads="1"/>
          </p:cNvPicPr>
          <p:nvPr/>
        </p:nvPicPr>
        <p:blipFill>
          <a:blip r:embed="rId5"/>
          <a:srcRect/>
          <a:stretch>
            <a:fillRect/>
          </a:stretch>
        </p:blipFill>
        <p:spPr bwMode="auto">
          <a:xfrm>
            <a:off x="6103938" y="5278438"/>
            <a:ext cx="2486025" cy="436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idx="4294967295"/>
          </p:nvPr>
        </p:nvSpPr>
        <p:spPr/>
        <p:txBody>
          <a:bodyPr/>
          <a:lstStyle/>
          <a:p>
            <a:pPr eaLnBrk="1" hangingPunct="1"/>
            <a:r>
              <a:rPr lang="en-US" sz="3600" smtClean="0">
                <a:solidFill>
                  <a:srgbClr val="558ED5"/>
                </a:solidFill>
              </a:rPr>
              <a:t>Redevelopment of Reid Park  </a:t>
            </a:r>
            <a:br>
              <a:rPr lang="en-US" sz="3600" smtClean="0">
                <a:solidFill>
                  <a:srgbClr val="558ED5"/>
                </a:solidFill>
              </a:rPr>
            </a:br>
            <a:r>
              <a:rPr lang="en-US" sz="2400" smtClean="0">
                <a:solidFill>
                  <a:srgbClr val="558ED5"/>
                </a:solidFill>
              </a:rPr>
              <a:t>– Sara Nixon, Parks Committee</a:t>
            </a:r>
            <a:endParaRPr lang="en-US" sz="2800" smtClean="0">
              <a:solidFill>
                <a:srgbClr val="558ED5"/>
              </a:solidFill>
            </a:endParaRPr>
          </a:p>
        </p:txBody>
      </p:sp>
      <p:sp>
        <p:nvSpPr>
          <p:cNvPr id="18434" name="Content Placeholder 2"/>
          <p:cNvSpPr>
            <a:spLocks noGrp="1"/>
          </p:cNvSpPr>
          <p:nvPr>
            <p:ph idx="4294967295"/>
          </p:nvPr>
        </p:nvSpPr>
        <p:spPr>
          <a:xfrm>
            <a:off x="457200" y="1417638"/>
            <a:ext cx="8229600" cy="4708525"/>
          </a:xfrm>
        </p:spPr>
        <p:txBody>
          <a:bodyPr/>
          <a:lstStyle/>
          <a:p>
            <a:pPr>
              <a:buFont typeface="Arial" charset="0"/>
              <a:buNone/>
            </a:pPr>
            <a:endParaRPr lang="en-CA" smtClean="0"/>
          </a:p>
        </p:txBody>
      </p:sp>
      <p:pic>
        <p:nvPicPr>
          <p:cNvPr id="18435" name="Picture 7" descr="Park Final Concept"/>
          <p:cNvPicPr>
            <a:picLocks noChangeAspect="1" noChangeArrowheads="1"/>
          </p:cNvPicPr>
          <p:nvPr/>
        </p:nvPicPr>
        <p:blipFill>
          <a:blip r:embed="rId3"/>
          <a:srcRect/>
          <a:stretch>
            <a:fillRect/>
          </a:stretch>
        </p:blipFill>
        <p:spPr bwMode="auto">
          <a:xfrm>
            <a:off x="908050" y="1423988"/>
            <a:ext cx="7239000" cy="4502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idx="4294967295"/>
          </p:nvPr>
        </p:nvSpPr>
        <p:spPr/>
        <p:txBody>
          <a:bodyPr/>
          <a:lstStyle/>
          <a:p>
            <a:pPr eaLnBrk="1" hangingPunct="1"/>
            <a:r>
              <a:rPr lang="en-US" sz="3600" smtClean="0">
                <a:solidFill>
                  <a:srgbClr val="558ED5"/>
                </a:solidFill>
              </a:rPr>
              <a:t>Reid Park Improvements </a:t>
            </a:r>
            <a:br>
              <a:rPr lang="en-US" sz="3600" smtClean="0">
                <a:solidFill>
                  <a:srgbClr val="558ED5"/>
                </a:solidFill>
              </a:rPr>
            </a:br>
            <a:r>
              <a:rPr lang="en-US" sz="2400" smtClean="0">
                <a:solidFill>
                  <a:srgbClr val="558ED5"/>
                </a:solidFill>
              </a:rPr>
              <a:t>– Sara Nixon, Parks Committee</a:t>
            </a:r>
          </a:p>
        </p:txBody>
      </p:sp>
      <p:sp>
        <p:nvSpPr>
          <p:cNvPr id="20482" name="Content Placeholder 2"/>
          <p:cNvSpPr>
            <a:spLocks noGrp="1"/>
          </p:cNvSpPr>
          <p:nvPr>
            <p:ph idx="4294967295"/>
          </p:nvPr>
        </p:nvSpPr>
        <p:spPr>
          <a:xfrm>
            <a:off x="457200" y="1603375"/>
            <a:ext cx="8229600" cy="4522788"/>
          </a:xfrm>
        </p:spPr>
        <p:txBody>
          <a:bodyPr/>
          <a:lstStyle/>
          <a:p>
            <a:pPr>
              <a:buFont typeface="Arial" charset="0"/>
              <a:buNone/>
            </a:pPr>
            <a:r>
              <a:rPr lang="en-CA" b="1" smtClean="0"/>
              <a:t>Phase 1 - Reid Park Field House</a:t>
            </a:r>
          </a:p>
          <a:p>
            <a:pPr lvl="1"/>
            <a:r>
              <a:rPr lang="en-CA" b="1" smtClean="0"/>
              <a:t>3000 sq ft Community Building </a:t>
            </a:r>
          </a:p>
          <a:p>
            <a:pPr lvl="1"/>
            <a:r>
              <a:rPr lang="en-CA" b="1" smtClean="0"/>
              <a:t>$1.25 Million CIL of Parkland funds transferred</a:t>
            </a:r>
          </a:p>
          <a:p>
            <a:pPr lvl="1"/>
            <a:endParaRPr lang="en-CA" smtClean="0"/>
          </a:p>
        </p:txBody>
      </p:sp>
      <p:pic>
        <p:nvPicPr>
          <p:cNvPr id="20483" name="Picture 4"/>
          <p:cNvPicPr>
            <a:picLocks noChangeAspect="1" noChangeArrowheads="1"/>
          </p:cNvPicPr>
          <p:nvPr/>
        </p:nvPicPr>
        <p:blipFill>
          <a:blip r:embed="rId3"/>
          <a:srcRect/>
          <a:stretch>
            <a:fillRect/>
          </a:stretch>
        </p:blipFill>
        <p:spPr bwMode="auto">
          <a:xfrm>
            <a:off x="2198688" y="3294063"/>
            <a:ext cx="3946525" cy="2403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idx="4294967295"/>
          </p:nvPr>
        </p:nvSpPr>
        <p:spPr/>
        <p:txBody>
          <a:bodyPr/>
          <a:lstStyle/>
          <a:p>
            <a:pPr eaLnBrk="1" hangingPunct="1"/>
            <a:r>
              <a:rPr lang="en-US" sz="3200" smtClean="0">
                <a:solidFill>
                  <a:srgbClr val="558ED5"/>
                </a:solidFill>
              </a:rPr>
              <a:t>Reid Park Status Update </a:t>
            </a:r>
            <a:br>
              <a:rPr lang="en-US" sz="3200" smtClean="0">
                <a:solidFill>
                  <a:srgbClr val="558ED5"/>
                </a:solidFill>
              </a:rPr>
            </a:br>
            <a:r>
              <a:rPr lang="en-US" sz="3200" smtClean="0">
                <a:solidFill>
                  <a:srgbClr val="558ED5"/>
                </a:solidFill>
              </a:rPr>
              <a:t>– </a:t>
            </a:r>
            <a:r>
              <a:rPr lang="en-US" sz="2400" smtClean="0">
                <a:solidFill>
                  <a:srgbClr val="558ED5"/>
                </a:solidFill>
              </a:rPr>
              <a:t>Katherine Hobbs – Kitchissippi Ward Councillor</a:t>
            </a:r>
          </a:p>
        </p:txBody>
      </p:sp>
      <p:sp>
        <p:nvSpPr>
          <p:cNvPr id="22530" name="Content Placeholder 2"/>
          <p:cNvSpPr>
            <a:spLocks noGrp="1"/>
          </p:cNvSpPr>
          <p:nvPr>
            <p:ph idx="4294967295"/>
          </p:nvPr>
        </p:nvSpPr>
        <p:spPr>
          <a:xfrm>
            <a:off x="457200" y="1603375"/>
            <a:ext cx="8229600" cy="4522788"/>
          </a:xfrm>
        </p:spPr>
        <p:txBody>
          <a:bodyPr/>
          <a:lstStyle/>
          <a:p>
            <a:r>
              <a:rPr lang="en-CA" b="1" smtClean="0"/>
              <a:t>Construction – June-December 2014</a:t>
            </a:r>
          </a:p>
          <a:p>
            <a:pPr lvl="1"/>
            <a:r>
              <a:rPr lang="en-US" b="1" smtClean="0"/>
              <a:t>Open with Restrictions- wading pool closed</a:t>
            </a:r>
          </a:p>
          <a:p>
            <a:r>
              <a:rPr lang="en-CA" b="1" smtClean="0"/>
              <a:t>Phase 2 - May-Sept 2015</a:t>
            </a:r>
          </a:p>
        </p:txBody>
      </p:sp>
      <p:pic>
        <p:nvPicPr>
          <p:cNvPr id="22531" name="Picture 5" descr="construction hat"/>
          <p:cNvPicPr>
            <a:picLocks noChangeAspect="1" noChangeArrowheads="1"/>
          </p:cNvPicPr>
          <p:nvPr/>
        </p:nvPicPr>
        <p:blipFill>
          <a:blip r:embed="rId3"/>
          <a:srcRect/>
          <a:stretch>
            <a:fillRect/>
          </a:stretch>
        </p:blipFill>
        <p:spPr bwMode="auto">
          <a:xfrm>
            <a:off x="4764088" y="3471863"/>
            <a:ext cx="2506662" cy="2060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idx="4294967295"/>
          </p:nvPr>
        </p:nvSpPr>
        <p:spPr/>
        <p:txBody>
          <a:bodyPr/>
          <a:lstStyle/>
          <a:p>
            <a:pPr eaLnBrk="1" hangingPunct="1"/>
            <a:r>
              <a:rPr lang="en-US" sz="3600" smtClean="0">
                <a:solidFill>
                  <a:srgbClr val="558ED5"/>
                </a:solidFill>
              </a:rPr>
              <a:t>Fairmont Pickleball </a:t>
            </a:r>
            <a:br>
              <a:rPr lang="en-US" sz="3600" smtClean="0">
                <a:solidFill>
                  <a:srgbClr val="558ED5"/>
                </a:solidFill>
              </a:rPr>
            </a:br>
            <a:r>
              <a:rPr lang="en-US" sz="2800" smtClean="0">
                <a:solidFill>
                  <a:srgbClr val="558ED5"/>
                </a:solidFill>
              </a:rPr>
              <a:t>– Randy Kroeker - CHNPC</a:t>
            </a:r>
          </a:p>
        </p:txBody>
      </p:sp>
      <p:pic>
        <p:nvPicPr>
          <p:cNvPr id="24578" name="Picture 3" descr="pickleball"/>
          <p:cNvPicPr>
            <a:picLocks noChangeAspect="1" noChangeArrowheads="1"/>
          </p:cNvPicPr>
          <p:nvPr>
            <p:ph idx="4294967295"/>
          </p:nvPr>
        </p:nvPicPr>
        <p:blipFill>
          <a:blip r:embed="rId3"/>
          <a:srcRect/>
          <a:stretch>
            <a:fillRect/>
          </a:stretch>
        </p:blipFill>
        <p:spPr>
          <a:xfrm>
            <a:off x="1524000" y="1851025"/>
            <a:ext cx="6096000" cy="4025900"/>
          </a:xfrm>
        </p:spPr>
      </p:pic>
      <p:pic>
        <p:nvPicPr>
          <p:cNvPr id="24579" name="Picture 4" descr="Pickleball2"/>
          <p:cNvPicPr>
            <a:picLocks noChangeAspect="1" noChangeArrowheads="1"/>
          </p:cNvPicPr>
          <p:nvPr/>
        </p:nvPicPr>
        <p:blipFill>
          <a:blip r:embed="rId4"/>
          <a:srcRect/>
          <a:stretch>
            <a:fillRect/>
          </a:stretch>
        </p:blipFill>
        <p:spPr bwMode="auto">
          <a:xfrm>
            <a:off x="7286625" y="487363"/>
            <a:ext cx="665163" cy="661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idx="4294967295"/>
          </p:nvPr>
        </p:nvSpPr>
        <p:spPr/>
        <p:txBody>
          <a:bodyPr/>
          <a:lstStyle/>
          <a:p>
            <a:pPr eaLnBrk="1" hangingPunct="1"/>
            <a:r>
              <a:rPr lang="en-US" sz="3200" smtClean="0">
                <a:solidFill>
                  <a:srgbClr val="558ED5"/>
                </a:solidFill>
              </a:rPr>
              <a:t>Civic Campus- HI Expansion </a:t>
            </a:r>
            <a:br>
              <a:rPr lang="en-US" sz="3200" smtClean="0">
                <a:solidFill>
                  <a:srgbClr val="558ED5"/>
                </a:solidFill>
              </a:rPr>
            </a:br>
            <a:r>
              <a:rPr lang="en-US" sz="3200" smtClean="0">
                <a:solidFill>
                  <a:srgbClr val="558ED5"/>
                </a:solidFill>
              </a:rPr>
              <a:t>– </a:t>
            </a:r>
            <a:r>
              <a:rPr lang="en-US" sz="2400" smtClean="0">
                <a:solidFill>
                  <a:srgbClr val="558ED5"/>
                </a:solidFill>
              </a:rPr>
              <a:t>Karen Wright, President CHNA</a:t>
            </a:r>
          </a:p>
        </p:txBody>
      </p:sp>
      <p:sp>
        <p:nvSpPr>
          <p:cNvPr id="25602" name="Content Placeholder 2"/>
          <p:cNvSpPr>
            <a:spLocks noGrp="1"/>
          </p:cNvSpPr>
          <p:nvPr>
            <p:ph idx="4294967295"/>
          </p:nvPr>
        </p:nvSpPr>
        <p:spPr>
          <a:xfrm>
            <a:off x="457200" y="1603375"/>
            <a:ext cx="8229600" cy="4522788"/>
          </a:xfrm>
        </p:spPr>
        <p:txBody>
          <a:bodyPr/>
          <a:lstStyle/>
          <a:p>
            <a:pPr eaLnBrk="1" hangingPunct="1"/>
            <a:endParaRPr lang="en-CA" sz="2800" smtClean="0">
              <a:latin typeface="Trebuchet MS" pitchFamily="34" charset="0"/>
            </a:endParaRPr>
          </a:p>
          <a:p>
            <a:pPr eaLnBrk="1" hangingPunct="1"/>
            <a:endParaRPr lang="en-CA" sz="2800" smtClean="0">
              <a:latin typeface="Trebuchet MS" pitchFamily="34" charset="0"/>
            </a:endParaRPr>
          </a:p>
        </p:txBody>
      </p:sp>
      <p:pic>
        <p:nvPicPr>
          <p:cNvPr id="25603" name="Picture 5" descr="Front Entrance Picture"/>
          <p:cNvPicPr>
            <a:picLocks noChangeAspect="1" noChangeArrowheads="1"/>
          </p:cNvPicPr>
          <p:nvPr/>
        </p:nvPicPr>
        <p:blipFill>
          <a:blip r:embed="rId3"/>
          <a:srcRect/>
          <a:stretch>
            <a:fillRect/>
          </a:stretch>
        </p:blipFill>
        <p:spPr bwMode="auto">
          <a:xfrm>
            <a:off x="457200" y="1417638"/>
            <a:ext cx="8031163" cy="4491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1410</TotalTime>
  <Words>871</Words>
  <Application>Microsoft Macintosh PowerPoint</Application>
  <PresentationFormat>On-screen Show (4:3)</PresentationFormat>
  <Paragraphs>156</Paragraphs>
  <Slides>39</Slides>
  <Notes>39</Notes>
  <HiddenSlides>0</HiddenSlides>
  <MMClips>0</MMClips>
  <ScaleCrop>false</ScaleCrop>
  <HeadingPairs>
    <vt:vector size="6" baseType="variant">
      <vt:variant>
        <vt:lpstr>Fonts Used</vt:lpstr>
      </vt:variant>
      <vt:variant>
        <vt:i4>3</vt:i4>
      </vt:variant>
      <vt:variant>
        <vt:lpstr>Design Template</vt:lpstr>
      </vt:variant>
      <vt:variant>
        <vt:i4>3</vt:i4>
      </vt:variant>
      <vt:variant>
        <vt:lpstr>Slide Titles</vt:lpstr>
      </vt:variant>
      <vt:variant>
        <vt:i4>39</vt:i4>
      </vt:variant>
    </vt:vector>
  </HeadingPairs>
  <TitlesOfParts>
    <vt:vector size="45" baseType="lpstr">
      <vt:lpstr>Arial</vt:lpstr>
      <vt:lpstr>Calibri</vt:lpstr>
      <vt:lpstr>Trebuchet MS</vt:lpstr>
      <vt:lpstr>Office Theme</vt:lpstr>
      <vt:lpstr>Office Theme</vt:lpstr>
      <vt:lpstr>Office Theme</vt:lpstr>
      <vt:lpstr>Slide 1</vt:lpstr>
      <vt:lpstr>Agenda</vt:lpstr>
      <vt:lpstr>Agenda</vt:lpstr>
      <vt:lpstr>5th Annual Clean our Parks Event  - 10am to Noon Saturday –Reid/Fairmont/EV Tremblay</vt:lpstr>
      <vt:lpstr>Redevelopment of Reid Park   – Sara Nixon, Parks Committee</vt:lpstr>
      <vt:lpstr>Reid Park Improvements  – Sara Nixon, Parks Committee</vt:lpstr>
      <vt:lpstr>Reid Park Status Update  – Katherine Hobbs – Kitchissippi Ward Councillor</vt:lpstr>
      <vt:lpstr>Fairmont Pickleball  – Randy Kroeker - CHNPC</vt:lpstr>
      <vt:lpstr>Civic Campus- HI Expansion  – Karen Wright, President CHNA</vt:lpstr>
      <vt:lpstr>Notice of Lay-By  </vt:lpstr>
      <vt:lpstr>Ruskin Garage Proposal  </vt:lpstr>
      <vt:lpstr>Traffic, one of many concerns if garage to expand parking located on Ruskin Street</vt:lpstr>
      <vt:lpstr>Ruskin Garage On Hold  </vt:lpstr>
      <vt:lpstr>Parking on Campus  – South Side of Parkdale Clinic – 20 stalls</vt:lpstr>
      <vt:lpstr>Parking on Campus  – South Side of Parkdale Clinic – 20 stalls</vt:lpstr>
      <vt:lpstr>Parking on Campus  – South Side of Parkdale Clinic – 20 stalls</vt:lpstr>
      <vt:lpstr>Parking on Campus  – Demolition - Clinical Studies Building next to P1</vt:lpstr>
      <vt:lpstr>Parking on Campus  – P1 surface lot expansion. – 73 stalls</vt:lpstr>
      <vt:lpstr>Official Plan Appeal   – Restore 30 year agreement/policy back into Official Plan  </vt:lpstr>
      <vt:lpstr>Planning &amp; Development  Kathy Kennedy, Chair</vt:lpstr>
      <vt:lpstr>Development in and Around Our Neighbourhood</vt:lpstr>
      <vt:lpstr>Preston-Carling Secondary Plan (1) </vt:lpstr>
      <vt:lpstr>Preston-Carling Secondary Plan (2)   </vt:lpstr>
      <vt:lpstr>Preston-Carling Secondary Plan (3) </vt:lpstr>
      <vt:lpstr>Preston-Carling Secondary Plan (4)</vt:lpstr>
      <vt:lpstr>Loretta – Hickory </vt:lpstr>
      <vt:lpstr>Public Realm &amp; Mobility Study (1) </vt:lpstr>
      <vt:lpstr>Public Realm &amp; Mobility Study (2) </vt:lpstr>
      <vt:lpstr>Liveable Bayswater</vt:lpstr>
      <vt:lpstr>Check our Website for CHNA Submissions:</vt:lpstr>
      <vt:lpstr> Phil Jenkins’ Anecdotal History of Ottawa  </vt:lpstr>
      <vt:lpstr>Dates To Remember</vt:lpstr>
      <vt:lpstr>Final Thought</vt:lpstr>
      <vt:lpstr>Community Mail Boxes  – Peter Eady, Vice President CHNA</vt:lpstr>
      <vt:lpstr>Slide 35</vt:lpstr>
      <vt:lpstr>Security Programs  – Shane Quinn, Safety CHNA</vt:lpstr>
      <vt:lpstr>Finances  – Julie Westall, Treasurer CHNA</vt:lpstr>
      <vt:lpstr>Membership/Sponsorship  – Peter Eady, Vice President CHNA</vt:lpstr>
      <vt:lpstr>Open Forum for Q&amp;A  </vt:lpstr>
    </vt:vector>
  </TitlesOfParts>
  <Company>Cadence Design Systems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Goss</dc:creator>
  <cp:lastModifiedBy>Karen Wright</cp:lastModifiedBy>
  <cp:revision>69</cp:revision>
  <dcterms:created xsi:type="dcterms:W3CDTF">2013-11-02T14:04:25Z</dcterms:created>
  <dcterms:modified xsi:type="dcterms:W3CDTF">2014-05-13T15:21:45Z</dcterms:modified>
</cp:coreProperties>
</file>