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</p:sldMasterIdLst>
  <p:notesMasterIdLst>
    <p:notesMasterId r:id="rId25"/>
  </p:notesMasterIdLst>
  <p:sldIdLst>
    <p:sldId id="256" r:id="rId2"/>
    <p:sldId id="257" r:id="rId3"/>
    <p:sldId id="286" r:id="rId4"/>
    <p:sldId id="292" r:id="rId5"/>
    <p:sldId id="293" r:id="rId6"/>
    <p:sldId id="294" r:id="rId7"/>
    <p:sldId id="291" r:id="rId8"/>
    <p:sldId id="296" r:id="rId9"/>
    <p:sldId id="295" r:id="rId10"/>
    <p:sldId id="301" r:id="rId11"/>
    <p:sldId id="302" r:id="rId12"/>
    <p:sldId id="299" r:id="rId13"/>
    <p:sldId id="305" r:id="rId14"/>
    <p:sldId id="300" r:id="rId15"/>
    <p:sldId id="304" r:id="rId16"/>
    <p:sldId id="297" r:id="rId17"/>
    <p:sldId id="303" r:id="rId18"/>
    <p:sldId id="306" r:id="rId19"/>
    <p:sldId id="298" r:id="rId20"/>
    <p:sldId id="288" r:id="rId21"/>
    <p:sldId id="28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65" autoAdjust="0"/>
  </p:normalViewPr>
  <p:slideViewPr>
    <p:cSldViewPr snapToGrid="0" snapToObjects="1">
      <p:cViewPr varScale="1">
        <p:scale>
          <a:sx n="56" d="100"/>
          <a:sy n="56" d="100"/>
        </p:scale>
        <p:origin x="7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2C4DBB2-FFD5-4D5F-B40F-4BB90A81032E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757E99A-C88F-4E31-908A-4771DB945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24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7E99A-C88F-4E31-908A-4771DB945B1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94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7E99A-C88F-4E31-908A-4771DB945B1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ivicLettersHomePag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54950" y="6286500"/>
            <a:ext cx="8318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4447A-34F9-4238-8275-08BCBEB824CA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</a:t>
            </a:r>
            <a:r>
              <a:rPr lang="en-US" err="1"/>
              <a:t>Neighbourhood</a:t>
            </a:r>
            <a:r>
              <a:rPr lang="en-US"/>
              <a:t> Association 2013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10A69-00D0-4E84-8A6D-32BC91EB3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41AF2-5D1B-45B0-9251-5BC782DD9EB1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</a:t>
            </a:r>
            <a:r>
              <a:rPr lang="en-US" err="1"/>
              <a:t>Neighbourhood</a:t>
            </a:r>
            <a:r>
              <a:rPr lang="en-US"/>
              <a:t> Association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FB804-E312-437D-AA69-E7C24D3C9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ivicLettersHomePag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54950" y="6286500"/>
            <a:ext cx="8318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04E85-2A45-4B41-8F53-3DC54DBA771A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</a:t>
            </a:r>
            <a:r>
              <a:rPr lang="en-US" err="1"/>
              <a:t>Neighbourhood</a:t>
            </a:r>
            <a:r>
              <a:rPr lang="en-US"/>
              <a:t> Association 2013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A945C-7500-483E-9E77-B285DD4CB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112A2-8BE4-4716-A9A6-65952BE6F7CC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</a:t>
            </a:r>
            <a:r>
              <a:rPr lang="en-US" err="1"/>
              <a:t>Neighbourhood</a:t>
            </a:r>
            <a:r>
              <a:rPr lang="en-US"/>
              <a:t> Association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075E5-15E5-4C31-9B7A-7FC153AAE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73E88-944A-4787-B961-558251269C3F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</a:t>
            </a:r>
            <a:r>
              <a:rPr lang="en-US" err="1"/>
              <a:t>Neighbourhood</a:t>
            </a:r>
            <a:r>
              <a:rPr lang="en-US"/>
              <a:t> Association 2013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1EB60-4477-44C4-9296-1D6DF6EFF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B8980-E8B7-41B8-858B-6A21AA246322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</a:t>
            </a:r>
            <a:r>
              <a:rPr lang="en-US" err="1"/>
              <a:t>Neighbourhood</a:t>
            </a:r>
            <a:r>
              <a:rPr lang="en-US"/>
              <a:t> Association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722F0-0010-4360-919A-40AC9E109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D0EC8-D1EA-4043-8110-6159F96D7F0F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</a:t>
            </a:r>
            <a:r>
              <a:rPr lang="en-US" err="1"/>
              <a:t>Neighbourhood</a:t>
            </a:r>
            <a:r>
              <a:rPr lang="en-US"/>
              <a:t> Association 2013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9FADF-B107-4EA4-BC74-43493A1E2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61B37-59E7-4C4B-9092-D2D9699C789D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</a:t>
            </a:r>
            <a:r>
              <a:rPr lang="en-US" err="1"/>
              <a:t>Neighbourhood</a:t>
            </a:r>
            <a:r>
              <a:rPr lang="en-US"/>
              <a:t> Association 2013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73DE8-C459-4D2E-9B58-85BF998CF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3927D-7B86-49F4-A8B3-EEA0104ACDF6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</a:t>
            </a:r>
            <a:r>
              <a:rPr lang="en-US" err="1"/>
              <a:t>Neighbourhood</a:t>
            </a:r>
            <a:r>
              <a:rPr lang="en-US"/>
              <a:t> Association 2013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F3877-F09D-4890-AA7A-8BA817E9E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052C8-656D-42B1-A772-9BE568B69F80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</a:t>
            </a:r>
            <a:r>
              <a:rPr lang="en-US" err="1"/>
              <a:t>Neighbourhood</a:t>
            </a:r>
            <a:r>
              <a:rPr lang="en-US"/>
              <a:t> Association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E271A-96BC-480D-B003-A543C6B54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vicLettersHomePage.jpg"/>
          <p:cNvPicPr>
            <a:picLocks noChangeAspect="1"/>
          </p:cNvPicPr>
          <p:nvPr userDrawn="1"/>
        </p:nvPicPr>
        <p:blipFill>
          <a:blip r:embed="rId12">
            <a:alphaModFix amt="8000"/>
            <a:duotone>
              <a:prstClr val="black"/>
              <a:srgbClr val="D9C3A5">
                <a:tint val="50000"/>
                <a:satMod val="180000"/>
              </a:srgbClr>
            </a:duotone>
            <a:extLst/>
          </a:blip>
          <a:stretch>
            <a:fillRect/>
          </a:stretch>
        </p:blipFill>
        <p:spPr>
          <a:xfrm>
            <a:off x="-398242" y="99882"/>
            <a:ext cx="11453493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606D4C-0083-44B2-9C67-278DC57E5CAB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4325" y="6356350"/>
            <a:ext cx="3360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Civic Hospital </a:t>
            </a:r>
            <a:r>
              <a:rPr lang="en-US" err="1"/>
              <a:t>Neighbourhood</a:t>
            </a:r>
            <a:r>
              <a:rPr lang="en-US"/>
              <a:t> Association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C64C6B-7F93-4AB9-AF22-7A3279CC2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7" descr="CivicLettersHomePage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854950" y="6286500"/>
            <a:ext cx="8318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E939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naqvi.mpp.co@liberal.ola.org" TargetMode="External"/><Relationship Id="rId5" Type="http://schemas.openxmlformats.org/officeDocument/2006/relationships/hyperlink" Target="http://queenswayexpansioneast.com/417-carling-ee/reports-presentations/" TargetMode="External"/><Relationship Id="rId4" Type="http://schemas.openxmlformats.org/officeDocument/2006/relationships/hyperlink" Target="http://www.highway417carlinge-eramp.com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embership@chnaottawa.ca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ivicLettersHomeP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600" y="457200"/>
            <a:ext cx="6777038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806450" y="4222750"/>
            <a:ext cx="7594600" cy="1752600"/>
          </a:xfrm>
        </p:spPr>
        <p:txBody>
          <a:bodyPr/>
          <a:lstStyle/>
          <a:p>
            <a:pPr eaLnBrk="1" hangingPunct="1"/>
            <a:r>
              <a:rPr lang="en-CA" b="1" dirty="0">
                <a:solidFill>
                  <a:schemeClr val="tx1"/>
                </a:solidFill>
              </a:rPr>
              <a:t>Civic Hospital Neighbourhood Association Spring Information Meeting</a:t>
            </a:r>
          </a:p>
          <a:p>
            <a:pPr eaLnBrk="1" hangingPunct="1"/>
            <a:r>
              <a:rPr lang="en-CA" sz="2000" b="1" dirty="0">
                <a:solidFill>
                  <a:schemeClr val="tx1"/>
                </a:solidFill>
              </a:rPr>
              <a:t>May 23, 2017</a:t>
            </a:r>
          </a:p>
          <a:p>
            <a:pPr eaLnBrk="1" hangingPunct="1"/>
            <a:r>
              <a:rPr lang="en-CA" sz="2000" b="1" dirty="0">
                <a:solidFill>
                  <a:schemeClr val="tx1"/>
                </a:solidFill>
              </a:rPr>
              <a:t>www.chnaottawa.ca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Community Volunteer Award launched </a:t>
            </a:r>
          </a:p>
          <a:p>
            <a:pPr lvl="0"/>
            <a:r>
              <a:rPr lang="en-US" dirty="0"/>
              <a:t>Recognize residents who have contributed to the </a:t>
            </a:r>
            <a:r>
              <a:rPr lang="en-US" dirty="0" err="1"/>
              <a:t>liveability</a:t>
            </a:r>
            <a:r>
              <a:rPr lang="en-US" dirty="0"/>
              <a:t> of our </a:t>
            </a:r>
            <a:r>
              <a:rPr lang="en-US" dirty="0" err="1"/>
              <a:t>neighbourhood</a:t>
            </a:r>
            <a:r>
              <a:rPr lang="en-US" dirty="0"/>
              <a:t> and the well-being of fellow residents. </a:t>
            </a:r>
          </a:p>
          <a:p>
            <a:pPr lvl="0"/>
            <a:r>
              <a:rPr lang="en-US" dirty="0"/>
              <a:t>Nominations now being received.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562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Changes to the Ottawa Frontline Deployment Model</a:t>
            </a:r>
          </a:p>
          <a:p>
            <a:r>
              <a:rPr lang="en-US" dirty="0"/>
              <a:t>Community Police Officer</a:t>
            </a:r>
          </a:p>
          <a:p>
            <a:r>
              <a:rPr lang="en-US" dirty="0"/>
              <a:t>Website</a:t>
            </a:r>
          </a:p>
          <a:p>
            <a:r>
              <a:rPr lang="en-US" dirty="0"/>
              <a:t>Report!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97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417 H Sign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328" y="2766134"/>
            <a:ext cx="4345975" cy="29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04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Sherwood Drive Action Plan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360" y="1417638"/>
            <a:ext cx="3660989" cy="3660989"/>
          </a:xfrm>
        </p:spPr>
      </p:pic>
      <p:sp>
        <p:nvSpPr>
          <p:cNvPr id="6" name="TextBox 5"/>
          <p:cNvSpPr txBox="1"/>
          <p:nvPr/>
        </p:nvSpPr>
        <p:spPr>
          <a:xfrm>
            <a:off x="4215349" y="1495545"/>
            <a:ext cx="488146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Flex Speed Signs in June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E-W Bike lane discussions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36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886" y="3572604"/>
            <a:ext cx="2518236" cy="18886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417 EE On Ramp Removal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5238" y="3572604"/>
            <a:ext cx="5372100" cy="2019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3269" y="1417638"/>
            <a:ext cx="776366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Proposal documents can be read at</a:t>
            </a:r>
          </a:p>
          <a:p>
            <a:r>
              <a:rPr lang="en-US" dirty="0">
                <a:hlinkClick r:id="rId4"/>
              </a:rPr>
              <a:t>http://www.highway417carlinge-eramp.com/</a:t>
            </a:r>
            <a:endParaRPr lang="en-US" dirty="0"/>
          </a:p>
          <a:p>
            <a:r>
              <a:rPr lang="en-US" dirty="0">
                <a:hlinkClick r:id="rId5"/>
              </a:rPr>
              <a:t>http://queenswayexpansioneast.com/417-carling-ee/reports-presentations/</a:t>
            </a:r>
            <a:endParaRPr lang="en-US" dirty="0"/>
          </a:p>
          <a:p>
            <a:endParaRPr lang="en-US" dirty="0"/>
          </a:p>
          <a:p>
            <a:r>
              <a:rPr lang="en-US" sz="2800" dirty="0"/>
              <a:t>Send your comments to MTO and </a:t>
            </a:r>
          </a:p>
          <a:p>
            <a:r>
              <a:rPr lang="en-US" sz="2800" dirty="0"/>
              <a:t>cc </a:t>
            </a:r>
            <a:r>
              <a:rPr lang="en-US" sz="2800" dirty="0" err="1"/>
              <a:t>Yasir</a:t>
            </a:r>
            <a:r>
              <a:rPr lang="en-US" sz="2800" dirty="0"/>
              <a:t> Naqvi </a:t>
            </a:r>
            <a:r>
              <a:rPr lang="en-US" sz="2800" dirty="0">
                <a:hlinkClick r:id="rId6"/>
              </a:rPr>
              <a:t>ynaqvi.mpp.co@liberal.ola.org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1228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Safer School Zones </a:t>
            </a:r>
            <a:r>
              <a:rPr lang="en-US" i="1" dirty="0"/>
              <a:t>Act</a:t>
            </a:r>
            <a:r>
              <a:rPr lang="en-US" dirty="0"/>
              <a:t>,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municipalities to set speed limits below 50 km/</a:t>
            </a:r>
            <a:r>
              <a:rPr lang="en-US" dirty="0" err="1"/>
              <a:t>hr</a:t>
            </a:r>
            <a:r>
              <a:rPr lang="en-US" dirty="0"/>
              <a:t> and introduce photo radar technology in school and community safety zones</a:t>
            </a:r>
          </a:p>
          <a:p>
            <a:r>
              <a:rPr lang="en-US" dirty="0"/>
              <a:t>Hoping for final approval shortly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37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and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Soho car storage on Champagne to STOP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982" y="2423001"/>
            <a:ext cx="3840480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21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Ontario Municipal Board Reform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Announcement May 16</a:t>
            </a:r>
          </a:p>
          <a:p>
            <a:pPr lvl="1"/>
            <a:r>
              <a:rPr lang="en-US" dirty="0"/>
              <a:t>Renamed Local Planning Appeals Tribunal</a:t>
            </a:r>
          </a:p>
          <a:p>
            <a:pPr lvl="1"/>
            <a:r>
              <a:rPr lang="en-US" dirty="0"/>
              <a:t>Will provide legal representation to residents for free.</a:t>
            </a:r>
          </a:p>
          <a:p>
            <a:pPr lvl="1"/>
            <a:r>
              <a:rPr lang="en-US" dirty="0"/>
              <a:t>No more “De Novo” hearings</a:t>
            </a:r>
          </a:p>
          <a:p>
            <a:r>
              <a:rPr lang="en-US" dirty="0"/>
              <a:t>Proposed Legislation to be tabled later this month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65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CHNA </a:t>
            </a:r>
            <a:br>
              <a:rPr lang="en-US" sz="4000" dirty="0"/>
            </a:br>
            <a:r>
              <a:rPr lang="en-US" sz="3200" dirty="0">
                <a:solidFill>
                  <a:srgbClr val="558ED5"/>
                </a:solidFill>
              </a:rPr>
              <a:t>Agenda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z="1800" b="1" dirty="0"/>
              <a:t>7:00 pm Review of Agenda and General Remarks:</a:t>
            </a:r>
            <a:r>
              <a:rPr lang="en-CA" sz="1800" dirty="0"/>
              <a:t> Karen Wright, President CHNA</a:t>
            </a:r>
          </a:p>
          <a:p>
            <a:pPr eaLnBrk="1" hangingPunct="1"/>
            <a:r>
              <a:rPr lang="en-CA" sz="1800" b="1" dirty="0"/>
              <a:t>7:05 pm Guest Speaker: </a:t>
            </a:r>
            <a:r>
              <a:rPr lang="en-CA" sz="1800" dirty="0"/>
              <a:t>Marion Fraser </a:t>
            </a:r>
            <a:r>
              <a:rPr lang="en-US" sz="1800" dirty="0"/>
              <a:t>CFO, VP Finance and Admin- Heart Institute</a:t>
            </a:r>
          </a:p>
          <a:p>
            <a:pPr lvl="1" eaLnBrk="1" hangingPunct="1"/>
            <a:r>
              <a:rPr lang="en-US" sz="1400" b="1" dirty="0"/>
              <a:t>UOHI Expansion Update</a:t>
            </a:r>
          </a:p>
          <a:p>
            <a:pPr eaLnBrk="1" hangingPunct="1"/>
            <a:r>
              <a:rPr lang="en-CA" sz="1800" b="1" dirty="0"/>
              <a:t>7:20 pm Honouring Grete Hale and Gay Cook: </a:t>
            </a:r>
            <a:r>
              <a:rPr lang="en-CA" sz="1800" dirty="0"/>
              <a:t>Karen Wright</a:t>
            </a:r>
          </a:p>
          <a:p>
            <a:pPr eaLnBrk="1" hangingPunct="1"/>
            <a:r>
              <a:rPr lang="en-CA" sz="1800" b="1" dirty="0"/>
              <a:t>7:30 pm CHNA Spring Report:  </a:t>
            </a:r>
            <a:r>
              <a:rPr lang="en-CA" sz="1800" dirty="0"/>
              <a:t>Karen Wright</a:t>
            </a:r>
          </a:p>
          <a:p>
            <a:pPr eaLnBrk="1" hangingPunct="1"/>
            <a:r>
              <a:rPr lang="en-CA" sz="1800" b="1" dirty="0"/>
              <a:t>7:50 pm Light Refreshments</a:t>
            </a:r>
          </a:p>
          <a:p>
            <a:pPr eaLnBrk="1" hangingPunct="1"/>
            <a:r>
              <a:rPr lang="en-CA" sz="1800" b="1" dirty="0"/>
              <a:t>8:00 pm New Civic Project Review:  </a:t>
            </a:r>
            <a:r>
              <a:rPr lang="en-CA" sz="1800" dirty="0"/>
              <a:t>Joanne Read, VP</a:t>
            </a:r>
            <a:r>
              <a:rPr lang="en-US" sz="1800" dirty="0"/>
              <a:t> Planning and Support Services and Kate </a:t>
            </a:r>
            <a:r>
              <a:rPr lang="en-US" sz="1800" dirty="0" err="1"/>
              <a:t>Eggins</a:t>
            </a:r>
            <a:r>
              <a:rPr lang="en-US" sz="1800" dirty="0"/>
              <a:t>, Director Communication and Engagement – The Ottawa Hospital</a:t>
            </a:r>
          </a:p>
          <a:p>
            <a:pPr lvl="1" eaLnBrk="1" hangingPunct="1"/>
            <a:r>
              <a:rPr lang="en-US" sz="1400" b="1" dirty="0"/>
              <a:t>Status, Timelines, Ownership, Engagement Model</a:t>
            </a:r>
            <a:endParaRPr lang="en-CA" sz="1400" b="1" dirty="0"/>
          </a:p>
          <a:p>
            <a:r>
              <a:rPr lang="en-CA" sz="1800" b="1" dirty="0"/>
              <a:t>8:30 pm Kitchissippi Update : </a:t>
            </a:r>
            <a:r>
              <a:rPr lang="en-CA" sz="1800" dirty="0"/>
              <a:t>Councillor </a:t>
            </a:r>
            <a:r>
              <a:rPr lang="en-CA" sz="1800" dirty="0" err="1"/>
              <a:t>Leiper</a:t>
            </a:r>
            <a:endParaRPr lang="en-US" sz="1800" dirty="0"/>
          </a:p>
          <a:p>
            <a:pPr eaLnBrk="1" hangingPunct="1"/>
            <a:r>
              <a:rPr lang="en-CA" sz="1800" b="1" dirty="0"/>
              <a:t>8:45 pm Light Refreshments and Networking </a:t>
            </a:r>
          </a:p>
          <a:p>
            <a:pPr eaLnBrk="1" hangingPunct="1"/>
            <a:r>
              <a:rPr lang="en-CA" sz="1800" b="1" dirty="0"/>
              <a:t>9:00 pm Adjournment</a:t>
            </a:r>
          </a:p>
        </p:txBody>
      </p:sp>
    </p:spTree>
    <p:extLst>
      <p:ext uri="{BB962C8B-B14F-4D97-AF65-F5344CB8AC3E}">
        <p14:creationId xmlns:p14="http://schemas.microsoft.com/office/powerpoint/2010/main" val="373871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Civic Campus Relocation Meeting</a:t>
            </a:r>
            <a:br>
              <a:rPr lang="en-US" dirty="0"/>
            </a:br>
            <a:r>
              <a:rPr lang="en-US" dirty="0"/>
              <a:t>- Feb 06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436" y="1600200"/>
            <a:ext cx="8043127" cy="4525963"/>
          </a:xfrm>
        </p:spPr>
      </p:pic>
    </p:spTree>
    <p:extLst>
      <p:ext uri="{BB962C8B-B14F-4D97-AF65-F5344CB8AC3E}">
        <p14:creationId xmlns:p14="http://schemas.microsoft.com/office/powerpoint/2010/main" val="350094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CHNA </a:t>
            </a:r>
            <a:br>
              <a:rPr lang="en-US" sz="4000" dirty="0"/>
            </a:br>
            <a:r>
              <a:rPr lang="en-US" sz="3200" dirty="0">
                <a:solidFill>
                  <a:srgbClr val="558ED5"/>
                </a:solidFill>
              </a:rPr>
              <a:t>Agenda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z="1800" b="1" dirty="0"/>
              <a:t>7:00 pm Review of Agenda and General Remarks:</a:t>
            </a:r>
            <a:r>
              <a:rPr lang="en-CA" sz="1800" dirty="0"/>
              <a:t> Karen Wright, President CHNA</a:t>
            </a:r>
          </a:p>
          <a:p>
            <a:pPr eaLnBrk="1" hangingPunct="1"/>
            <a:r>
              <a:rPr lang="en-CA" sz="1800" b="1" dirty="0"/>
              <a:t>7:05 pm Guest Speaker: </a:t>
            </a:r>
            <a:r>
              <a:rPr lang="en-CA" sz="1800" dirty="0"/>
              <a:t>Marion Fraser </a:t>
            </a:r>
            <a:r>
              <a:rPr lang="en-US" sz="1800" dirty="0"/>
              <a:t>CFO, VP Finance and Admin- Heart Institute</a:t>
            </a:r>
          </a:p>
          <a:p>
            <a:pPr lvl="1" eaLnBrk="1" hangingPunct="1"/>
            <a:r>
              <a:rPr lang="en-US" sz="1400" b="1" dirty="0"/>
              <a:t>UOHI Expansion Update</a:t>
            </a:r>
          </a:p>
          <a:p>
            <a:pPr eaLnBrk="1" hangingPunct="1"/>
            <a:r>
              <a:rPr lang="en-CA" sz="1800" b="1" dirty="0"/>
              <a:t>7:20 pm Honouring Grete Hale and Gay Cook: </a:t>
            </a:r>
            <a:r>
              <a:rPr lang="en-CA" sz="1800" dirty="0"/>
              <a:t>Karen Wright</a:t>
            </a:r>
          </a:p>
          <a:p>
            <a:pPr eaLnBrk="1" hangingPunct="1"/>
            <a:r>
              <a:rPr lang="en-CA" sz="1800" b="1" dirty="0"/>
              <a:t>7:30 pm CHNA Spring Report:  </a:t>
            </a:r>
            <a:r>
              <a:rPr lang="en-CA" sz="1800" dirty="0"/>
              <a:t>Karen Wright</a:t>
            </a:r>
          </a:p>
          <a:p>
            <a:pPr eaLnBrk="1" hangingPunct="1"/>
            <a:r>
              <a:rPr lang="en-CA" sz="1800" b="1" dirty="0"/>
              <a:t>7:50 pm Light Refreshments</a:t>
            </a:r>
          </a:p>
          <a:p>
            <a:pPr eaLnBrk="1" hangingPunct="1"/>
            <a:r>
              <a:rPr lang="en-CA" sz="1800" b="1" dirty="0"/>
              <a:t>8:00 pm New Civic Project Review:  </a:t>
            </a:r>
            <a:r>
              <a:rPr lang="en-CA" sz="1800" dirty="0"/>
              <a:t>Joanne Read, VP</a:t>
            </a:r>
            <a:r>
              <a:rPr lang="en-US" sz="1800" dirty="0"/>
              <a:t> Planning and Support Services and Kate </a:t>
            </a:r>
            <a:r>
              <a:rPr lang="en-US" sz="1800" dirty="0" err="1"/>
              <a:t>Eggins</a:t>
            </a:r>
            <a:r>
              <a:rPr lang="en-US" sz="1800" dirty="0"/>
              <a:t>, Director Communication and Engagement – The Ottawa Hospital</a:t>
            </a:r>
          </a:p>
          <a:p>
            <a:pPr lvl="1" eaLnBrk="1" hangingPunct="1"/>
            <a:r>
              <a:rPr lang="en-US" sz="1400" b="1" dirty="0"/>
              <a:t>Status, Timelines, Ownership, Engagement Model</a:t>
            </a:r>
            <a:endParaRPr lang="en-CA" sz="1400" b="1" dirty="0"/>
          </a:p>
          <a:p>
            <a:r>
              <a:rPr lang="en-CA" sz="1800" b="1" dirty="0"/>
              <a:t>8:30 pm Kitchissippi Update : </a:t>
            </a:r>
            <a:r>
              <a:rPr lang="en-CA" sz="1800" dirty="0"/>
              <a:t>Councillor </a:t>
            </a:r>
            <a:r>
              <a:rPr lang="en-CA" sz="1800" dirty="0" err="1"/>
              <a:t>Leiper</a:t>
            </a:r>
            <a:endParaRPr lang="en-US" sz="1800" dirty="0"/>
          </a:p>
          <a:p>
            <a:pPr eaLnBrk="1" hangingPunct="1"/>
            <a:r>
              <a:rPr lang="en-CA" sz="1800" b="1" dirty="0"/>
              <a:t>8:45 pm Light Refreshments and Networking </a:t>
            </a:r>
          </a:p>
          <a:p>
            <a:pPr eaLnBrk="1" hangingPunct="1"/>
            <a:r>
              <a:rPr lang="en-CA" sz="1800" b="1" dirty="0"/>
              <a:t>9:00 pm Adjournment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30195"/>
            <a:ext cx="8699157" cy="2011362"/>
          </a:xfrm>
        </p:spPr>
        <p:txBody>
          <a:bodyPr/>
          <a:lstStyle/>
          <a:p>
            <a:r>
              <a:rPr lang="en-US" sz="4000" dirty="0"/>
              <a:t>The New Civic Project</a:t>
            </a:r>
            <a:br>
              <a:rPr lang="en-US" sz="4000" dirty="0"/>
            </a:br>
            <a:r>
              <a:rPr lang="en-US" sz="2800" dirty="0"/>
              <a:t>– Cameron Love, Executive VP and Chief Operating Officer</a:t>
            </a:r>
            <a:br>
              <a:rPr lang="en-US" sz="2800" dirty="0"/>
            </a:br>
            <a:r>
              <a:rPr lang="en-US" sz="2800" dirty="0"/>
              <a:t>– </a:t>
            </a:r>
            <a:r>
              <a:rPr lang="en-CA" sz="2800" dirty="0"/>
              <a:t>Joanne Read, VP</a:t>
            </a:r>
            <a:r>
              <a:rPr lang="en-US" sz="2800" dirty="0"/>
              <a:t> Planning and Support Services  </a:t>
            </a:r>
            <a:br>
              <a:rPr lang="en-US" sz="2800" dirty="0"/>
            </a:br>
            <a:r>
              <a:rPr lang="en-US" sz="2800" dirty="0"/>
              <a:t>– Kate </a:t>
            </a:r>
            <a:r>
              <a:rPr lang="en-US" sz="2800" dirty="0" err="1"/>
              <a:t>Eggins</a:t>
            </a:r>
            <a:r>
              <a:rPr lang="en-US" sz="2800" dirty="0"/>
              <a:t>, Director Communication and Engagement  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11811" y="455802"/>
            <a:ext cx="1714500" cy="21463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53" y="455802"/>
            <a:ext cx="1714500" cy="2146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516" y="544144"/>
            <a:ext cx="2057958" cy="205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76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096" y="2934130"/>
            <a:ext cx="7339914" cy="2011362"/>
          </a:xfrm>
        </p:spPr>
        <p:txBody>
          <a:bodyPr/>
          <a:lstStyle/>
          <a:p>
            <a:r>
              <a:rPr lang="en-US" sz="4000" dirty="0"/>
              <a:t>The New Civic Project</a:t>
            </a:r>
            <a:br>
              <a:rPr lang="en-US" sz="2800" dirty="0"/>
            </a:br>
            <a:r>
              <a:rPr lang="en-US" sz="2800" dirty="0"/>
              <a:t>– </a:t>
            </a:r>
            <a:r>
              <a:rPr lang="en-CA" sz="2800" dirty="0"/>
              <a:t>Joanne Read, VP</a:t>
            </a:r>
            <a:r>
              <a:rPr lang="en-US" sz="2800" dirty="0"/>
              <a:t> Planning and Support Services  </a:t>
            </a:r>
            <a:br>
              <a:rPr lang="en-US" sz="2800" dirty="0"/>
            </a:br>
            <a:r>
              <a:rPr lang="en-US" sz="2800" dirty="0"/>
              <a:t>– Kate </a:t>
            </a:r>
            <a:r>
              <a:rPr lang="en-US" sz="2800" dirty="0" err="1"/>
              <a:t>Eggins</a:t>
            </a:r>
            <a:r>
              <a:rPr lang="en-US" sz="2800" dirty="0"/>
              <a:t>, Director Communication and Engagement  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053" y="455802"/>
            <a:ext cx="1714500" cy="2146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516" y="544144"/>
            <a:ext cx="2057958" cy="205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05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65" y="3057998"/>
            <a:ext cx="8229600" cy="1143000"/>
          </a:xfrm>
        </p:spPr>
        <p:txBody>
          <a:bodyPr/>
          <a:lstStyle/>
          <a:p>
            <a:r>
              <a:rPr lang="en-US" sz="4000" dirty="0"/>
              <a:t>Kitchissippi Update</a:t>
            </a:r>
            <a:br>
              <a:rPr lang="en-US" sz="4000" dirty="0"/>
            </a:br>
            <a:r>
              <a:rPr lang="en-US" sz="4000" dirty="0"/>
              <a:t>– Councillor Jeff </a:t>
            </a:r>
            <a:r>
              <a:rPr lang="en-US" sz="4000" dirty="0" err="1"/>
              <a:t>Leiper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852" y="597430"/>
            <a:ext cx="4114801" cy="275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30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165"/>
            <a:ext cx="8560676" cy="1198179"/>
          </a:xfrm>
        </p:spPr>
        <p:txBody>
          <a:bodyPr/>
          <a:lstStyle/>
          <a:p>
            <a:r>
              <a:rPr lang="en-US" sz="4000" dirty="0"/>
              <a:t>Adjourn- Refreshments and Networking </a:t>
            </a:r>
          </a:p>
        </p:txBody>
      </p:sp>
    </p:spTree>
    <p:extLst>
      <p:ext uri="{BB962C8B-B14F-4D97-AF65-F5344CB8AC3E}">
        <p14:creationId xmlns:p14="http://schemas.microsoft.com/office/powerpoint/2010/main" val="240355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34779"/>
            <a:ext cx="6573795" cy="2011362"/>
          </a:xfrm>
        </p:spPr>
        <p:txBody>
          <a:bodyPr/>
          <a:lstStyle/>
          <a:p>
            <a:r>
              <a:rPr lang="en-US" sz="4000" dirty="0"/>
              <a:t>Heart Institute Update</a:t>
            </a:r>
            <a:br>
              <a:rPr lang="en-US" sz="4000" dirty="0"/>
            </a:br>
            <a:r>
              <a:rPr lang="en-US" sz="2800" dirty="0"/>
              <a:t>– Marion Fraser CFO, VP Finance and Admin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881816" y="810463"/>
            <a:ext cx="2228850" cy="2857500"/>
          </a:xfrm>
        </p:spPr>
      </p:pic>
    </p:spTree>
    <p:extLst>
      <p:ext uri="{BB962C8B-B14F-4D97-AF65-F5344CB8AC3E}">
        <p14:creationId xmlns:p14="http://schemas.microsoft.com/office/powerpoint/2010/main" val="135790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22" y="4204087"/>
            <a:ext cx="6573795" cy="2011362"/>
          </a:xfrm>
        </p:spPr>
        <p:txBody>
          <a:bodyPr/>
          <a:lstStyle/>
          <a:p>
            <a:r>
              <a:rPr lang="en-US" sz="4000" dirty="0" err="1"/>
              <a:t>Honouring</a:t>
            </a:r>
            <a:r>
              <a:rPr lang="en-US" sz="4000" dirty="0"/>
              <a:t> </a:t>
            </a:r>
            <a:r>
              <a:rPr lang="en-US" dirty="0"/>
              <a:t>Gay Cook and Grete Hale</a:t>
            </a:r>
            <a:br>
              <a:rPr lang="en-US" sz="4000" dirty="0"/>
            </a:b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397" y="458820"/>
            <a:ext cx="5590161" cy="360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93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1890712"/>
            <a:ext cx="4476750" cy="30765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41558" y="5159631"/>
            <a:ext cx="1768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Bayne House</a:t>
            </a:r>
          </a:p>
          <a:p>
            <a:r>
              <a:rPr lang="en-US" sz="1600" i="1" dirty="0"/>
              <a:t>Approx. 1930-39</a:t>
            </a:r>
          </a:p>
        </p:txBody>
      </p:sp>
    </p:spTree>
    <p:extLst>
      <p:ext uri="{BB962C8B-B14F-4D97-AF65-F5344CB8AC3E}">
        <p14:creationId xmlns:p14="http://schemas.microsoft.com/office/powerpoint/2010/main" val="1354362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34779"/>
            <a:ext cx="6573795" cy="2011362"/>
          </a:xfrm>
        </p:spPr>
        <p:txBody>
          <a:bodyPr/>
          <a:lstStyle/>
          <a:p>
            <a:r>
              <a:rPr lang="en-US" sz="4000" dirty="0"/>
              <a:t>Spring Report</a:t>
            </a:r>
            <a:br>
              <a:rPr lang="en-US" sz="4000" dirty="0"/>
            </a:br>
            <a:r>
              <a:rPr lang="en-US" sz="2800" dirty="0"/>
              <a:t>– Karen Wright,  President, CHNA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674" y="903561"/>
            <a:ext cx="2081298" cy="262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736" y="418095"/>
            <a:ext cx="5158610" cy="64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00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Annual Community Garage Sale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346" y="1417638"/>
            <a:ext cx="5337527" cy="3602831"/>
          </a:xfrm>
        </p:spPr>
      </p:pic>
      <p:sp>
        <p:nvSpPr>
          <p:cNvPr id="7" name="TextBox 6"/>
          <p:cNvSpPr txBox="1"/>
          <p:nvPr/>
        </p:nvSpPr>
        <p:spPr>
          <a:xfrm>
            <a:off x="1903236" y="5188502"/>
            <a:ext cx="5473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2"/>
                </a:solidFill>
              </a:rPr>
              <a:t>Alert </a:t>
            </a:r>
            <a:r>
              <a:rPr lang="en-US" sz="2000" i="1" u="sng" dirty="0">
                <a:solidFill>
                  <a:schemeClr val="accent2"/>
                </a:solidFill>
                <a:hlinkClick r:id="rId3"/>
              </a:rPr>
              <a:t>communications@chnaottawa.ca</a:t>
            </a:r>
            <a:r>
              <a:rPr lang="en-US" sz="2000" i="1" dirty="0">
                <a:solidFill>
                  <a:schemeClr val="accent2"/>
                </a:solidFill>
              </a:rPr>
              <a:t> you’re participating, and we’ll put up a sign for your street.</a:t>
            </a:r>
          </a:p>
        </p:txBody>
      </p:sp>
    </p:spTree>
    <p:extLst>
      <p:ext uri="{BB962C8B-B14F-4D97-AF65-F5344CB8AC3E}">
        <p14:creationId xmlns:p14="http://schemas.microsoft.com/office/powerpoint/2010/main" val="208070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 Clean - May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204784"/>
            <a:ext cx="5036332" cy="283293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931" y="3064476"/>
            <a:ext cx="4955426" cy="3793524"/>
          </a:xfrm>
          <a:prstGeom prst="rect">
            <a:avLst/>
          </a:prstGeom>
        </p:spPr>
      </p:pic>
      <p:pic>
        <p:nvPicPr>
          <p:cNvPr id="9" name="Graphic 8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9828" y="4037721"/>
            <a:ext cx="10953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84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2966</TotalTime>
  <Words>477</Words>
  <Application>Microsoft Office PowerPoint</Application>
  <PresentationFormat>On-screen Show (4:3)</PresentationFormat>
  <Paragraphs>74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CHNA  Agenda</vt:lpstr>
      <vt:lpstr>Heart Institute Update – Marion Fraser CFO, VP Finance and Admin</vt:lpstr>
      <vt:lpstr>Honouring Gay Cook and Grete Hale </vt:lpstr>
      <vt:lpstr>PowerPoint Presentation</vt:lpstr>
      <vt:lpstr>Spring Report – Karen Wright,  President, CHNA</vt:lpstr>
      <vt:lpstr>PowerPoint Presentation</vt:lpstr>
      <vt:lpstr>2nd Annual Community Garage Sale</vt:lpstr>
      <vt:lpstr>Park Clean - May</vt:lpstr>
      <vt:lpstr>Volunteer Award</vt:lpstr>
      <vt:lpstr>Safety</vt:lpstr>
      <vt:lpstr>Transportation</vt:lpstr>
      <vt:lpstr>Sherwood Drive Action Plan</vt:lpstr>
      <vt:lpstr>417 EE On Ramp Removal</vt:lpstr>
      <vt:lpstr>Safer School Zones Act, 2017</vt:lpstr>
      <vt:lpstr>Planning and Development</vt:lpstr>
      <vt:lpstr>Ontario Municipal Board Reform</vt:lpstr>
      <vt:lpstr>CHNA  Agenda</vt:lpstr>
      <vt:lpstr>Civic Campus Relocation Meeting - Feb 06 </vt:lpstr>
      <vt:lpstr>The New Civic Project – Cameron Love, Executive VP and Chief Operating Officer – Joanne Read, VP Planning and Support Services   – Kate Eggins, Director Communication and Engagement   </vt:lpstr>
      <vt:lpstr>The New Civic Project – Joanne Read, VP Planning and Support Services   – Kate Eggins, Director Communication and Engagement   </vt:lpstr>
      <vt:lpstr>Kitchissippi Update – Councillor Jeff Leiper</vt:lpstr>
      <vt:lpstr>Adjourn- Refreshments and Networking </vt:lpstr>
    </vt:vector>
  </TitlesOfParts>
  <Company>Cadence Design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 Goss</dc:creator>
  <cp:lastModifiedBy>Corey Glynn</cp:lastModifiedBy>
  <cp:revision>130</cp:revision>
  <dcterms:created xsi:type="dcterms:W3CDTF">2013-11-02T14:04:25Z</dcterms:created>
  <dcterms:modified xsi:type="dcterms:W3CDTF">2018-02-12T19:33:48Z</dcterms:modified>
</cp:coreProperties>
</file>