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416" r:id="rId3"/>
    <p:sldId id="306" r:id="rId4"/>
    <p:sldId id="377" r:id="rId5"/>
    <p:sldId id="388" r:id="rId6"/>
    <p:sldId id="320" r:id="rId7"/>
    <p:sldId id="407" r:id="rId8"/>
    <p:sldId id="408" r:id="rId9"/>
    <p:sldId id="411" r:id="rId10"/>
    <p:sldId id="409" r:id="rId11"/>
    <p:sldId id="410" r:id="rId12"/>
    <p:sldId id="258" r:id="rId13"/>
    <p:sldId id="400" r:id="rId14"/>
    <p:sldId id="401" r:id="rId15"/>
    <p:sldId id="371" r:id="rId16"/>
    <p:sldId id="389" r:id="rId17"/>
    <p:sldId id="392" r:id="rId18"/>
    <p:sldId id="300" r:id="rId19"/>
    <p:sldId id="391" r:id="rId20"/>
    <p:sldId id="390" r:id="rId21"/>
    <p:sldId id="394" r:id="rId22"/>
    <p:sldId id="381" r:id="rId23"/>
    <p:sldId id="387" r:id="rId24"/>
    <p:sldId id="403" r:id="rId25"/>
    <p:sldId id="412" r:id="rId26"/>
    <p:sldId id="414" r:id="rId27"/>
    <p:sldId id="415" r:id="rId28"/>
    <p:sldId id="297" r:id="rId29"/>
  </p:sldIdLst>
  <p:sldSz cx="9144000" cy="6858000" type="screen4x3"/>
  <p:notesSz cx="6889750" cy="100187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9608" autoAdjust="0"/>
  </p:normalViewPr>
  <p:slideViewPr>
    <p:cSldViewPr snapToGrid="0">
      <p:cViewPr varScale="1">
        <p:scale>
          <a:sx n="66" d="100"/>
          <a:sy n="66" d="100"/>
        </p:scale>
        <p:origin x="1915" y="43"/>
      </p:cViewPr>
      <p:guideLst/>
    </p:cSldViewPr>
  </p:slideViewPr>
  <p:notesTextViewPr>
    <p:cViewPr>
      <p:scale>
        <a:sx n="1" d="1"/>
        <a:sy n="1" d="1"/>
      </p:scale>
      <p:origin x="0" y="0"/>
    </p:cViewPr>
  </p:notesTextViewPr>
  <p:notesViewPr>
    <p:cSldViewPr snapToGrid="0">
      <p:cViewPr varScale="1">
        <p:scale>
          <a:sx n="67" d="100"/>
          <a:sy n="67" d="100"/>
        </p:scale>
        <p:origin x="23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31AA9-913F-4208-BED3-E7789979A2B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5BE11A-1193-4D11-9C9D-DF509A143800}">
      <dgm:prSet/>
      <dgm:spPr/>
      <dgm:t>
        <a:bodyPr/>
        <a:lstStyle/>
        <a:p>
          <a:pPr>
            <a:lnSpc>
              <a:spcPct val="100000"/>
            </a:lnSpc>
            <a:defRPr cap="all"/>
          </a:pPr>
          <a:r>
            <a:rPr lang="en-CA">
              <a:latin typeface="Calibri   "/>
            </a:rPr>
            <a:t>Bill 3 – Strong Mayors, Building Better Homes Act</a:t>
          </a:r>
        </a:p>
      </dgm:t>
    </dgm:pt>
    <dgm:pt modelId="{DC7C1385-1341-4648-9B38-C7EDF1ACC58B}" type="parTrans" cxnId="{9B5EB662-331E-411C-B0A2-42904D4CDA97}">
      <dgm:prSet/>
      <dgm:spPr/>
      <dgm:t>
        <a:bodyPr/>
        <a:lstStyle/>
        <a:p>
          <a:endParaRPr lang="en-US"/>
        </a:p>
      </dgm:t>
    </dgm:pt>
    <dgm:pt modelId="{0B5FDC26-7BA3-4B0B-AA34-F3A7ED92C4A7}" type="sibTrans" cxnId="{9B5EB662-331E-411C-B0A2-42904D4CDA97}">
      <dgm:prSet/>
      <dgm:spPr/>
      <dgm:t>
        <a:bodyPr/>
        <a:lstStyle/>
        <a:p>
          <a:endParaRPr lang="en-US"/>
        </a:p>
      </dgm:t>
    </dgm:pt>
    <dgm:pt modelId="{4C19C5DD-A872-4F7C-A5F3-691966A9149E}">
      <dgm:prSet/>
      <dgm:spPr/>
      <dgm:t>
        <a:bodyPr/>
        <a:lstStyle/>
        <a:p>
          <a:pPr>
            <a:lnSpc>
              <a:spcPct val="100000"/>
            </a:lnSpc>
            <a:defRPr cap="all"/>
          </a:pPr>
          <a:r>
            <a:rPr lang="en-CA">
              <a:latin typeface="Calibri   "/>
            </a:rPr>
            <a:t>Bill 23 – More Homes Built Faster Act</a:t>
          </a:r>
          <a:endParaRPr lang="en-US"/>
        </a:p>
      </dgm:t>
    </dgm:pt>
    <dgm:pt modelId="{D6F0A4E1-EEFE-4364-91DB-29A877B38AC5}" type="parTrans" cxnId="{358E6178-74B3-436D-B9F6-20154630DD6A}">
      <dgm:prSet/>
      <dgm:spPr/>
      <dgm:t>
        <a:bodyPr/>
        <a:lstStyle/>
        <a:p>
          <a:endParaRPr lang="en-US"/>
        </a:p>
      </dgm:t>
    </dgm:pt>
    <dgm:pt modelId="{0365723D-1A4E-42D0-9694-B0220DE6FAD5}" type="sibTrans" cxnId="{358E6178-74B3-436D-B9F6-20154630DD6A}">
      <dgm:prSet/>
      <dgm:spPr/>
      <dgm:t>
        <a:bodyPr/>
        <a:lstStyle/>
        <a:p>
          <a:endParaRPr lang="en-US"/>
        </a:p>
      </dgm:t>
    </dgm:pt>
    <dgm:pt modelId="{30FC2C7D-3AFC-4D29-835D-281CF3D299F2}" type="pres">
      <dgm:prSet presAssocID="{5FF31AA9-913F-4208-BED3-E7789979A2BB}" presName="root" presStyleCnt="0">
        <dgm:presLayoutVars>
          <dgm:dir/>
          <dgm:resizeHandles val="exact"/>
        </dgm:presLayoutVars>
      </dgm:prSet>
      <dgm:spPr/>
    </dgm:pt>
    <dgm:pt modelId="{D684A9D8-E7D6-4A6B-A26B-EC8C97C51A3D}" type="pres">
      <dgm:prSet presAssocID="{105BE11A-1193-4D11-9C9D-DF509A143800}" presName="compNode" presStyleCnt="0"/>
      <dgm:spPr/>
    </dgm:pt>
    <dgm:pt modelId="{F15F966B-80C8-4B5D-8EB8-1834B80A8478}" type="pres">
      <dgm:prSet presAssocID="{105BE11A-1193-4D11-9C9D-DF509A143800}" presName="iconBgRect" presStyleLbl="bgShp" presStyleIdx="0" presStyleCnt="2"/>
      <dgm:spPr/>
    </dgm:pt>
    <dgm:pt modelId="{CA1190CE-06BA-4D69-81FC-D48DDB09AFA5}" type="pres">
      <dgm:prSet presAssocID="{105BE11A-1193-4D11-9C9D-DF509A14380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60C40A55-8743-4B4E-80B4-93E0BA1B6325}" type="pres">
      <dgm:prSet presAssocID="{105BE11A-1193-4D11-9C9D-DF509A143800}" presName="spaceRect" presStyleCnt="0"/>
      <dgm:spPr/>
    </dgm:pt>
    <dgm:pt modelId="{7ACDBE22-E708-4BED-8232-2A75B41A0F48}" type="pres">
      <dgm:prSet presAssocID="{105BE11A-1193-4D11-9C9D-DF509A143800}" presName="textRect" presStyleLbl="revTx" presStyleIdx="0" presStyleCnt="2">
        <dgm:presLayoutVars>
          <dgm:chMax val="1"/>
          <dgm:chPref val="1"/>
        </dgm:presLayoutVars>
      </dgm:prSet>
      <dgm:spPr/>
    </dgm:pt>
    <dgm:pt modelId="{49A1D6BD-9B13-430D-86E0-0B3B89A8DF43}" type="pres">
      <dgm:prSet presAssocID="{0B5FDC26-7BA3-4B0B-AA34-F3A7ED92C4A7}" presName="sibTrans" presStyleCnt="0"/>
      <dgm:spPr/>
    </dgm:pt>
    <dgm:pt modelId="{36C2EF38-403D-4410-A352-0F1B96C05A19}" type="pres">
      <dgm:prSet presAssocID="{4C19C5DD-A872-4F7C-A5F3-691966A9149E}" presName="compNode" presStyleCnt="0"/>
      <dgm:spPr/>
    </dgm:pt>
    <dgm:pt modelId="{56957F58-5CCF-4492-AFF9-0879391434FD}" type="pres">
      <dgm:prSet presAssocID="{4C19C5DD-A872-4F7C-A5F3-691966A9149E}" presName="iconBgRect" presStyleLbl="bgShp" presStyleIdx="1" presStyleCnt="2"/>
      <dgm:spPr/>
    </dgm:pt>
    <dgm:pt modelId="{B0A0A76D-A017-43F7-B0FA-B63EEFE79AD4}" type="pres">
      <dgm:prSet presAssocID="{4C19C5DD-A872-4F7C-A5F3-691966A914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E337E1EA-4519-489A-88F1-93A47EDF2665}" type="pres">
      <dgm:prSet presAssocID="{4C19C5DD-A872-4F7C-A5F3-691966A9149E}" presName="spaceRect" presStyleCnt="0"/>
      <dgm:spPr/>
    </dgm:pt>
    <dgm:pt modelId="{BB384EF3-8E71-4268-9F98-F4CCFF231E6C}" type="pres">
      <dgm:prSet presAssocID="{4C19C5DD-A872-4F7C-A5F3-691966A9149E}" presName="textRect" presStyleLbl="revTx" presStyleIdx="1" presStyleCnt="2">
        <dgm:presLayoutVars>
          <dgm:chMax val="1"/>
          <dgm:chPref val="1"/>
        </dgm:presLayoutVars>
      </dgm:prSet>
      <dgm:spPr/>
    </dgm:pt>
  </dgm:ptLst>
  <dgm:cxnLst>
    <dgm:cxn modelId="{E5C9255D-39F6-450A-9D5C-989AC969659A}" type="presOf" srcId="{5FF31AA9-913F-4208-BED3-E7789979A2BB}" destId="{30FC2C7D-3AFC-4D29-835D-281CF3D299F2}" srcOrd="0" destOrd="0" presId="urn:microsoft.com/office/officeart/2018/5/layout/IconCircleLabelList"/>
    <dgm:cxn modelId="{9B5EB662-331E-411C-B0A2-42904D4CDA97}" srcId="{5FF31AA9-913F-4208-BED3-E7789979A2BB}" destId="{105BE11A-1193-4D11-9C9D-DF509A143800}" srcOrd="0" destOrd="0" parTransId="{DC7C1385-1341-4648-9B38-C7EDF1ACC58B}" sibTransId="{0B5FDC26-7BA3-4B0B-AA34-F3A7ED92C4A7}"/>
    <dgm:cxn modelId="{358E6178-74B3-436D-B9F6-20154630DD6A}" srcId="{5FF31AA9-913F-4208-BED3-E7789979A2BB}" destId="{4C19C5DD-A872-4F7C-A5F3-691966A9149E}" srcOrd="1" destOrd="0" parTransId="{D6F0A4E1-EEFE-4364-91DB-29A877B38AC5}" sibTransId="{0365723D-1A4E-42D0-9694-B0220DE6FAD5}"/>
    <dgm:cxn modelId="{854C769B-5F80-452C-B171-5B9EC2FAD56A}" type="presOf" srcId="{105BE11A-1193-4D11-9C9D-DF509A143800}" destId="{7ACDBE22-E708-4BED-8232-2A75B41A0F48}" srcOrd="0" destOrd="0" presId="urn:microsoft.com/office/officeart/2018/5/layout/IconCircleLabelList"/>
    <dgm:cxn modelId="{E1A6E3B8-B56B-4FFE-BBA2-30A2854B3BEC}" type="presOf" srcId="{4C19C5DD-A872-4F7C-A5F3-691966A9149E}" destId="{BB384EF3-8E71-4268-9F98-F4CCFF231E6C}" srcOrd="0" destOrd="0" presId="urn:microsoft.com/office/officeart/2018/5/layout/IconCircleLabelList"/>
    <dgm:cxn modelId="{E8A2BDBC-ACED-4362-A43E-788E0E9F4DF5}" type="presParOf" srcId="{30FC2C7D-3AFC-4D29-835D-281CF3D299F2}" destId="{D684A9D8-E7D6-4A6B-A26B-EC8C97C51A3D}" srcOrd="0" destOrd="0" presId="urn:microsoft.com/office/officeart/2018/5/layout/IconCircleLabelList"/>
    <dgm:cxn modelId="{80723A21-C31D-468C-9926-DE7B7EE358F3}" type="presParOf" srcId="{D684A9D8-E7D6-4A6B-A26B-EC8C97C51A3D}" destId="{F15F966B-80C8-4B5D-8EB8-1834B80A8478}" srcOrd="0" destOrd="0" presId="urn:microsoft.com/office/officeart/2018/5/layout/IconCircleLabelList"/>
    <dgm:cxn modelId="{13981A5E-2736-472B-B053-9A5FB9206DFE}" type="presParOf" srcId="{D684A9D8-E7D6-4A6B-A26B-EC8C97C51A3D}" destId="{CA1190CE-06BA-4D69-81FC-D48DDB09AFA5}" srcOrd="1" destOrd="0" presId="urn:microsoft.com/office/officeart/2018/5/layout/IconCircleLabelList"/>
    <dgm:cxn modelId="{6DA0DE57-4690-4DAC-97EC-CE3BF34D2CCE}" type="presParOf" srcId="{D684A9D8-E7D6-4A6B-A26B-EC8C97C51A3D}" destId="{60C40A55-8743-4B4E-80B4-93E0BA1B6325}" srcOrd="2" destOrd="0" presId="urn:microsoft.com/office/officeart/2018/5/layout/IconCircleLabelList"/>
    <dgm:cxn modelId="{F3B9E2D4-8A4A-445E-8328-674AFDE8DC8C}" type="presParOf" srcId="{D684A9D8-E7D6-4A6B-A26B-EC8C97C51A3D}" destId="{7ACDBE22-E708-4BED-8232-2A75B41A0F48}" srcOrd="3" destOrd="0" presId="urn:microsoft.com/office/officeart/2018/5/layout/IconCircleLabelList"/>
    <dgm:cxn modelId="{E6698BC3-191A-4529-8DE5-E5CEB2D51C7A}" type="presParOf" srcId="{30FC2C7D-3AFC-4D29-835D-281CF3D299F2}" destId="{49A1D6BD-9B13-430D-86E0-0B3B89A8DF43}" srcOrd="1" destOrd="0" presId="urn:microsoft.com/office/officeart/2018/5/layout/IconCircleLabelList"/>
    <dgm:cxn modelId="{B44E7DD9-A58A-4EFD-8D9E-39C40C0A311D}" type="presParOf" srcId="{30FC2C7D-3AFC-4D29-835D-281CF3D299F2}" destId="{36C2EF38-403D-4410-A352-0F1B96C05A19}" srcOrd="2" destOrd="0" presId="urn:microsoft.com/office/officeart/2018/5/layout/IconCircleLabelList"/>
    <dgm:cxn modelId="{0D313C6F-4543-4118-BB04-8A3DCE694A0C}" type="presParOf" srcId="{36C2EF38-403D-4410-A352-0F1B96C05A19}" destId="{56957F58-5CCF-4492-AFF9-0879391434FD}" srcOrd="0" destOrd="0" presId="urn:microsoft.com/office/officeart/2018/5/layout/IconCircleLabelList"/>
    <dgm:cxn modelId="{B55D6266-931E-4E6A-B21D-6014A3AC4A13}" type="presParOf" srcId="{36C2EF38-403D-4410-A352-0F1B96C05A19}" destId="{B0A0A76D-A017-43F7-B0FA-B63EEFE79AD4}" srcOrd="1" destOrd="0" presId="urn:microsoft.com/office/officeart/2018/5/layout/IconCircleLabelList"/>
    <dgm:cxn modelId="{4E89FF2B-34CA-4414-A761-2C4E90EDCAB3}" type="presParOf" srcId="{36C2EF38-403D-4410-A352-0F1B96C05A19}" destId="{E337E1EA-4519-489A-88F1-93A47EDF2665}" srcOrd="2" destOrd="0" presId="urn:microsoft.com/office/officeart/2018/5/layout/IconCircleLabelList"/>
    <dgm:cxn modelId="{2AFECCD8-480E-4D84-A9F1-6399524D524B}" type="presParOf" srcId="{36C2EF38-403D-4410-A352-0F1B96C05A19}" destId="{BB384EF3-8E71-4268-9F98-F4CCFF231E6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36FF8-5C0C-49F7-BB00-415D18284B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BC8424D-2D0D-4A33-8875-7598380CA304}">
      <dgm:prSet/>
      <dgm:spPr/>
      <dgm:t>
        <a:bodyPr/>
        <a:lstStyle/>
        <a:p>
          <a:r>
            <a:rPr lang="en-US" b="1"/>
            <a:t>Roles and Nominees (*returning)</a:t>
          </a:r>
          <a:endParaRPr lang="en-US"/>
        </a:p>
      </dgm:t>
    </dgm:pt>
    <dgm:pt modelId="{6C8B1126-15F3-4333-AA91-DE9BA172E26B}" type="parTrans" cxnId="{08B93AE8-50E8-455C-9CAD-90BA9274E9CF}">
      <dgm:prSet/>
      <dgm:spPr/>
      <dgm:t>
        <a:bodyPr/>
        <a:lstStyle/>
        <a:p>
          <a:endParaRPr lang="en-US"/>
        </a:p>
      </dgm:t>
    </dgm:pt>
    <dgm:pt modelId="{0D35135C-B527-4222-BE63-7ABD5120D111}" type="sibTrans" cxnId="{08B93AE8-50E8-455C-9CAD-90BA9274E9CF}">
      <dgm:prSet/>
      <dgm:spPr/>
      <dgm:t>
        <a:bodyPr/>
        <a:lstStyle/>
        <a:p>
          <a:endParaRPr lang="en-US"/>
        </a:p>
      </dgm:t>
    </dgm:pt>
    <dgm:pt modelId="{8FFD64FE-E0B9-41AF-89E0-CDD8893C4EDF}">
      <dgm:prSet/>
      <dgm:spPr/>
      <dgm:t>
        <a:bodyPr/>
        <a:lstStyle/>
        <a:p>
          <a:r>
            <a:rPr lang="en-US" b="1"/>
            <a:t>Executive Board</a:t>
          </a:r>
          <a:endParaRPr lang="en-US"/>
        </a:p>
      </dgm:t>
    </dgm:pt>
    <dgm:pt modelId="{1E580648-F34E-48A5-91B9-AF3F705B7A74}" type="parTrans" cxnId="{DEF4B36A-3EEC-4C0C-9191-B5A4ED6D461A}">
      <dgm:prSet/>
      <dgm:spPr/>
      <dgm:t>
        <a:bodyPr/>
        <a:lstStyle/>
        <a:p>
          <a:endParaRPr lang="en-US"/>
        </a:p>
      </dgm:t>
    </dgm:pt>
    <dgm:pt modelId="{0E671485-819F-470E-92E3-185C8FDB47A0}" type="sibTrans" cxnId="{DEF4B36A-3EEC-4C0C-9191-B5A4ED6D461A}">
      <dgm:prSet/>
      <dgm:spPr/>
      <dgm:t>
        <a:bodyPr/>
        <a:lstStyle/>
        <a:p>
          <a:endParaRPr lang="en-US"/>
        </a:p>
      </dgm:t>
    </dgm:pt>
    <dgm:pt modelId="{03EB3193-8C51-4465-B982-EADAD91DD35C}">
      <dgm:prSet/>
      <dgm:spPr/>
      <dgm:t>
        <a:bodyPr/>
        <a:lstStyle/>
        <a:p>
          <a:r>
            <a:rPr lang="en-US" i="1"/>
            <a:t>President – Karen Wright *</a:t>
          </a:r>
          <a:endParaRPr lang="en-US"/>
        </a:p>
      </dgm:t>
    </dgm:pt>
    <dgm:pt modelId="{5646FABC-224B-457D-BDE0-C050F5ACC3C5}" type="parTrans" cxnId="{16587067-1A29-4719-B28C-4C7ECAFC8E37}">
      <dgm:prSet/>
      <dgm:spPr/>
      <dgm:t>
        <a:bodyPr/>
        <a:lstStyle/>
        <a:p>
          <a:endParaRPr lang="en-US"/>
        </a:p>
      </dgm:t>
    </dgm:pt>
    <dgm:pt modelId="{96CD3EB2-48DD-4839-8BB0-C32A429D4A1E}" type="sibTrans" cxnId="{16587067-1A29-4719-B28C-4C7ECAFC8E37}">
      <dgm:prSet/>
      <dgm:spPr/>
      <dgm:t>
        <a:bodyPr/>
        <a:lstStyle/>
        <a:p>
          <a:endParaRPr lang="en-US"/>
        </a:p>
      </dgm:t>
    </dgm:pt>
    <dgm:pt modelId="{31F495E9-D654-4D34-9091-3BB03E33DEE0}">
      <dgm:prSet/>
      <dgm:spPr/>
      <dgm:t>
        <a:bodyPr/>
        <a:lstStyle/>
        <a:p>
          <a:r>
            <a:rPr lang="en-US" i="1"/>
            <a:t>Vice President – </a:t>
          </a:r>
          <a:r>
            <a:rPr lang="en-US" b="1" i="1"/>
            <a:t>OPEN</a:t>
          </a:r>
          <a:endParaRPr lang="en-US"/>
        </a:p>
      </dgm:t>
    </dgm:pt>
    <dgm:pt modelId="{5AEB6AA7-881A-497B-AD04-80B30A664764}" type="parTrans" cxnId="{CF2E65C4-D34A-49D5-8686-6D3F1AA82709}">
      <dgm:prSet/>
      <dgm:spPr/>
      <dgm:t>
        <a:bodyPr/>
        <a:lstStyle/>
        <a:p>
          <a:endParaRPr lang="en-US"/>
        </a:p>
      </dgm:t>
    </dgm:pt>
    <dgm:pt modelId="{746BC60D-2B22-43D9-9900-C1A600346A70}" type="sibTrans" cxnId="{CF2E65C4-D34A-49D5-8686-6D3F1AA82709}">
      <dgm:prSet/>
      <dgm:spPr/>
      <dgm:t>
        <a:bodyPr/>
        <a:lstStyle/>
        <a:p>
          <a:endParaRPr lang="en-US"/>
        </a:p>
      </dgm:t>
    </dgm:pt>
    <dgm:pt modelId="{03E6E4E9-5F38-461A-B229-6A500DF79583}">
      <dgm:prSet/>
      <dgm:spPr/>
      <dgm:t>
        <a:bodyPr/>
        <a:lstStyle/>
        <a:p>
          <a:r>
            <a:rPr lang="en-US" i="1"/>
            <a:t>Treasurer – Julie Westall*</a:t>
          </a:r>
          <a:endParaRPr lang="en-US"/>
        </a:p>
      </dgm:t>
    </dgm:pt>
    <dgm:pt modelId="{A8206C08-921D-4E84-AD50-778A6DB56DC6}" type="parTrans" cxnId="{C25A8B50-331B-4C08-90EE-0E13CA719095}">
      <dgm:prSet/>
      <dgm:spPr/>
      <dgm:t>
        <a:bodyPr/>
        <a:lstStyle/>
        <a:p>
          <a:endParaRPr lang="en-US"/>
        </a:p>
      </dgm:t>
    </dgm:pt>
    <dgm:pt modelId="{1F0EC70F-DD38-4D1B-8DA4-DCFEDFACB495}" type="sibTrans" cxnId="{C25A8B50-331B-4C08-90EE-0E13CA719095}">
      <dgm:prSet/>
      <dgm:spPr/>
      <dgm:t>
        <a:bodyPr/>
        <a:lstStyle/>
        <a:p>
          <a:endParaRPr lang="en-US"/>
        </a:p>
      </dgm:t>
    </dgm:pt>
    <dgm:pt modelId="{0E06A647-157B-46D9-B1C4-F78CBBDD791D}">
      <dgm:prSet/>
      <dgm:spPr/>
      <dgm:t>
        <a:bodyPr/>
        <a:lstStyle/>
        <a:p>
          <a:r>
            <a:rPr lang="en-US" i="1"/>
            <a:t>Secretary – </a:t>
          </a:r>
          <a:r>
            <a:rPr lang="en-US" b="1" i="1"/>
            <a:t>Brian Chow</a:t>
          </a:r>
          <a:endParaRPr lang="en-US"/>
        </a:p>
      </dgm:t>
    </dgm:pt>
    <dgm:pt modelId="{0BE2A985-A353-48E6-8233-A9969BBA2631}" type="parTrans" cxnId="{DE28665C-0E0B-4021-BE85-887AE9A24C7A}">
      <dgm:prSet/>
      <dgm:spPr/>
      <dgm:t>
        <a:bodyPr/>
        <a:lstStyle/>
        <a:p>
          <a:endParaRPr lang="en-US"/>
        </a:p>
      </dgm:t>
    </dgm:pt>
    <dgm:pt modelId="{5C9DE880-F223-4D22-A326-FE25D92BF86B}" type="sibTrans" cxnId="{DE28665C-0E0B-4021-BE85-887AE9A24C7A}">
      <dgm:prSet/>
      <dgm:spPr/>
      <dgm:t>
        <a:bodyPr/>
        <a:lstStyle/>
        <a:p>
          <a:endParaRPr lang="en-US"/>
        </a:p>
      </dgm:t>
    </dgm:pt>
    <dgm:pt modelId="{9FE94DEB-1E2A-472C-89F3-4B80AF1CB4A6}">
      <dgm:prSet/>
      <dgm:spPr/>
      <dgm:t>
        <a:bodyPr/>
        <a:lstStyle/>
        <a:p>
          <a:r>
            <a:rPr lang="en-US" i="1"/>
            <a:t>Security &amp; Fraud – Shane Quinn*</a:t>
          </a:r>
          <a:endParaRPr lang="en-US"/>
        </a:p>
      </dgm:t>
    </dgm:pt>
    <dgm:pt modelId="{DFF0FD78-FDBC-4449-8AC9-4EC3DB62BB69}" type="parTrans" cxnId="{C6B33E31-95CC-4A38-A4B2-24E0E6C4C64C}">
      <dgm:prSet/>
      <dgm:spPr/>
      <dgm:t>
        <a:bodyPr/>
        <a:lstStyle/>
        <a:p>
          <a:endParaRPr lang="en-US"/>
        </a:p>
      </dgm:t>
    </dgm:pt>
    <dgm:pt modelId="{77FA9267-0A6D-4B4E-A747-00DE14923B5B}" type="sibTrans" cxnId="{C6B33E31-95CC-4A38-A4B2-24E0E6C4C64C}">
      <dgm:prSet/>
      <dgm:spPr/>
      <dgm:t>
        <a:bodyPr/>
        <a:lstStyle/>
        <a:p>
          <a:endParaRPr lang="en-US"/>
        </a:p>
      </dgm:t>
    </dgm:pt>
    <dgm:pt modelId="{D0604C5B-025C-4A66-BD1E-18DA264EEB38}">
      <dgm:prSet/>
      <dgm:spPr/>
      <dgm:t>
        <a:bodyPr/>
        <a:lstStyle/>
        <a:p>
          <a:r>
            <a:rPr lang="en-US" i="1"/>
            <a:t>Transportation  -  Luanne Calcutt*</a:t>
          </a:r>
          <a:endParaRPr lang="en-US"/>
        </a:p>
      </dgm:t>
    </dgm:pt>
    <dgm:pt modelId="{45DA7F78-B381-4DA8-AA6B-D9D1E69F7CEA}" type="parTrans" cxnId="{824A6622-E58D-4DAB-88DA-834F710D8DB3}">
      <dgm:prSet/>
      <dgm:spPr/>
      <dgm:t>
        <a:bodyPr/>
        <a:lstStyle/>
        <a:p>
          <a:endParaRPr lang="en-US"/>
        </a:p>
      </dgm:t>
    </dgm:pt>
    <dgm:pt modelId="{15747CBF-3612-4693-BC21-12103C527C2D}" type="sibTrans" cxnId="{824A6622-E58D-4DAB-88DA-834F710D8DB3}">
      <dgm:prSet/>
      <dgm:spPr/>
      <dgm:t>
        <a:bodyPr/>
        <a:lstStyle/>
        <a:p>
          <a:endParaRPr lang="en-US"/>
        </a:p>
      </dgm:t>
    </dgm:pt>
    <dgm:pt modelId="{9989E5C3-D69E-400E-A831-8B441611E07D}">
      <dgm:prSet/>
      <dgm:spPr/>
      <dgm:t>
        <a:bodyPr/>
        <a:lstStyle/>
        <a:p>
          <a:r>
            <a:rPr lang="en-US" i="1"/>
            <a:t>Environment – Laurel McIvor*</a:t>
          </a:r>
          <a:endParaRPr lang="en-US"/>
        </a:p>
      </dgm:t>
    </dgm:pt>
    <dgm:pt modelId="{4FEA263F-1205-4CEE-8FD6-C25CB69EACAA}" type="parTrans" cxnId="{208B175B-F323-4D4E-B0AE-D4A0F85305F8}">
      <dgm:prSet/>
      <dgm:spPr/>
      <dgm:t>
        <a:bodyPr/>
        <a:lstStyle/>
        <a:p>
          <a:endParaRPr lang="en-US"/>
        </a:p>
      </dgm:t>
    </dgm:pt>
    <dgm:pt modelId="{EDFC560A-3DB8-431D-AA8B-682F47C376A5}" type="sibTrans" cxnId="{208B175B-F323-4D4E-B0AE-D4A0F85305F8}">
      <dgm:prSet/>
      <dgm:spPr/>
      <dgm:t>
        <a:bodyPr/>
        <a:lstStyle/>
        <a:p>
          <a:endParaRPr lang="en-US"/>
        </a:p>
      </dgm:t>
    </dgm:pt>
    <dgm:pt modelId="{6255177F-503C-4688-AB33-6CD31F675712}">
      <dgm:prSet/>
      <dgm:spPr/>
      <dgm:t>
        <a:bodyPr/>
        <a:lstStyle/>
        <a:p>
          <a:r>
            <a:rPr lang="en-US" i="1"/>
            <a:t>Planning &amp; Development –Linda Niksic*</a:t>
          </a:r>
          <a:endParaRPr lang="en-US"/>
        </a:p>
      </dgm:t>
    </dgm:pt>
    <dgm:pt modelId="{3309F7F5-FC69-4FC3-92B2-C278B4239BFB}" type="parTrans" cxnId="{1E16D94B-A18A-4C92-9201-5021E77FE6D0}">
      <dgm:prSet/>
      <dgm:spPr/>
      <dgm:t>
        <a:bodyPr/>
        <a:lstStyle/>
        <a:p>
          <a:endParaRPr lang="en-US"/>
        </a:p>
      </dgm:t>
    </dgm:pt>
    <dgm:pt modelId="{E2EA07DB-6631-424D-ADE1-9DEBF1A70032}" type="sibTrans" cxnId="{1E16D94B-A18A-4C92-9201-5021E77FE6D0}">
      <dgm:prSet/>
      <dgm:spPr/>
      <dgm:t>
        <a:bodyPr/>
        <a:lstStyle/>
        <a:p>
          <a:endParaRPr lang="en-US"/>
        </a:p>
      </dgm:t>
    </dgm:pt>
    <dgm:pt modelId="{B6D0215B-857B-499B-9C98-4292E02F4875}">
      <dgm:prSet/>
      <dgm:spPr/>
      <dgm:t>
        <a:bodyPr/>
        <a:lstStyle/>
        <a:p>
          <a:r>
            <a:rPr lang="en-US" i="1"/>
            <a:t>Membership – Susan Chell*</a:t>
          </a:r>
          <a:endParaRPr lang="en-US"/>
        </a:p>
      </dgm:t>
    </dgm:pt>
    <dgm:pt modelId="{7C6AA1A7-B8A4-47B3-AD33-4B7CABC48293}" type="parTrans" cxnId="{2C1040D4-89C3-4FF8-868C-FB8E223F97B5}">
      <dgm:prSet/>
      <dgm:spPr/>
      <dgm:t>
        <a:bodyPr/>
        <a:lstStyle/>
        <a:p>
          <a:endParaRPr lang="en-US"/>
        </a:p>
      </dgm:t>
    </dgm:pt>
    <dgm:pt modelId="{0AE778AB-9246-4822-B9EE-D8F0173D24A4}" type="sibTrans" cxnId="{2C1040D4-89C3-4FF8-868C-FB8E223F97B5}">
      <dgm:prSet/>
      <dgm:spPr/>
      <dgm:t>
        <a:bodyPr/>
        <a:lstStyle/>
        <a:p>
          <a:endParaRPr lang="en-US"/>
        </a:p>
      </dgm:t>
    </dgm:pt>
    <dgm:pt modelId="{160A6DCD-89EB-42BB-A012-C558CF94EC5A}">
      <dgm:prSet/>
      <dgm:spPr/>
      <dgm:t>
        <a:bodyPr/>
        <a:lstStyle/>
        <a:p>
          <a:r>
            <a:rPr lang="en-US" i="1"/>
            <a:t>Communications  - </a:t>
          </a:r>
          <a:r>
            <a:rPr lang="en-US" b="1" i="1"/>
            <a:t>OPEN</a:t>
          </a:r>
          <a:endParaRPr lang="en-US"/>
        </a:p>
      </dgm:t>
    </dgm:pt>
    <dgm:pt modelId="{05FF0F7A-859E-4228-94F3-C8C800A3A36D}" type="parTrans" cxnId="{36E1676E-F5D5-458C-AF8E-3D3157ADAD54}">
      <dgm:prSet/>
      <dgm:spPr/>
      <dgm:t>
        <a:bodyPr/>
        <a:lstStyle/>
        <a:p>
          <a:endParaRPr lang="en-US"/>
        </a:p>
      </dgm:t>
    </dgm:pt>
    <dgm:pt modelId="{5E0ABEBA-E9A6-445F-96A4-9D06DACC3D54}" type="sibTrans" cxnId="{36E1676E-F5D5-458C-AF8E-3D3157ADAD54}">
      <dgm:prSet/>
      <dgm:spPr/>
      <dgm:t>
        <a:bodyPr/>
        <a:lstStyle/>
        <a:p>
          <a:endParaRPr lang="en-US"/>
        </a:p>
      </dgm:t>
    </dgm:pt>
    <dgm:pt modelId="{8EC1737A-ABF7-4096-8DC3-612B612B27D5}">
      <dgm:prSet/>
      <dgm:spPr/>
      <dgm:t>
        <a:bodyPr/>
        <a:lstStyle/>
        <a:p>
          <a:r>
            <a:rPr lang="en-US" i="1"/>
            <a:t>Heritage and History –Matt Lemay*</a:t>
          </a:r>
          <a:endParaRPr lang="en-US"/>
        </a:p>
      </dgm:t>
    </dgm:pt>
    <dgm:pt modelId="{D35AC887-E544-40C5-BCE5-EEAD365C4E6E}" type="parTrans" cxnId="{373140A6-5259-42D9-B789-2A400C11D290}">
      <dgm:prSet/>
      <dgm:spPr/>
      <dgm:t>
        <a:bodyPr/>
        <a:lstStyle/>
        <a:p>
          <a:endParaRPr lang="en-US"/>
        </a:p>
      </dgm:t>
    </dgm:pt>
    <dgm:pt modelId="{22293685-0B2B-4D1F-A393-5064F4037A41}" type="sibTrans" cxnId="{373140A6-5259-42D9-B789-2A400C11D290}">
      <dgm:prSet/>
      <dgm:spPr/>
      <dgm:t>
        <a:bodyPr/>
        <a:lstStyle/>
        <a:p>
          <a:endParaRPr lang="en-US"/>
        </a:p>
      </dgm:t>
    </dgm:pt>
    <dgm:pt modelId="{21AC8F1F-FE2D-416A-98E0-FF14A96A8F82}">
      <dgm:prSet/>
      <dgm:spPr/>
      <dgm:t>
        <a:bodyPr/>
        <a:lstStyle/>
        <a:p>
          <a:r>
            <a:rPr lang="en-US" i="1"/>
            <a:t>Member at Large – </a:t>
          </a:r>
          <a:r>
            <a:rPr lang="en-US" b="1" i="1"/>
            <a:t>Alison Taylor*</a:t>
          </a:r>
          <a:endParaRPr lang="en-US"/>
        </a:p>
      </dgm:t>
    </dgm:pt>
    <dgm:pt modelId="{87DB1324-F311-4988-825A-1941B263330B}" type="parTrans" cxnId="{CABB5301-E6CD-4C91-9E10-EAFCC087F3A9}">
      <dgm:prSet/>
      <dgm:spPr/>
      <dgm:t>
        <a:bodyPr/>
        <a:lstStyle/>
        <a:p>
          <a:endParaRPr lang="en-US"/>
        </a:p>
      </dgm:t>
    </dgm:pt>
    <dgm:pt modelId="{5D30F5DE-98EF-4168-AFEA-B21E7DE0145D}" type="sibTrans" cxnId="{CABB5301-E6CD-4C91-9E10-EAFCC087F3A9}">
      <dgm:prSet/>
      <dgm:spPr/>
      <dgm:t>
        <a:bodyPr/>
        <a:lstStyle/>
        <a:p>
          <a:endParaRPr lang="en-US"/>
        </a:p>
      </dgm:t>
    </dgm:pt>
    <dgm:pt modelId="{79EA614B-9A6F-476E-A2FE-47FCFDC6C1FD}">
      <dgm:prSet/>
      <dgm:spPr/>
      <dgm:t>
        <a:bodyPr/>
        <a:lstStyle/>
        <a:p>
          <a:r>
            <a:rPr lang="en-US" b="1"/>
            <a:t>Subcommittee Leads</a:t>
          </a:r>
          <a:endParaRPr lang="en-US"/>
        </a:p>
      </dgm:t>
    </dgm:pt>
    <dgm:pt modelId="{F2592C80-5243-415D-8B2B-C9A9B8C6F7AB}" type="parTrans" cxnId="{9B49A1B0-B279-410D-885E-807C96613F57}">
      <dgm:prSet/>
      <dgm:spPr/>
      <dgm:t>
        <a:bodyPr/>
        <a:lstStyle/>
        <a:p>
          <a:endParaRPr lang="en-US"/>
        </a:p>
      </dgm:t>
    </dgm:pt>
    <dgm:pt modelId="{4942C46B-9597-4C76-B79D-70E4A3B0E5CD}" type="sibTrans" cxnId="{9B49A1B0-B279-410D-885E-807C96613F57}">
      <dgm:prSet/>
      <dgm:spPr/>
      <dgm:t>
        <a:bodyPr/>
        <a:lstStyle/>
        <a:p>
          <a:endParaRPr lang="en-US"/>
        </a:p>
      </dgm:t>
    </dgm:pt>
    <dgm:pt modelId="{84B04AA9-205B-4245-87E8-E594F2FB2400}">
      <dgm:prSet/>
      <dgm:spPr/>
      <dgm:t>
        <a:bodyPr/>
        <a:lstStyle/>
        <a:p>
          <a:r>
            <a:rPr lang="en-US" i="1"/>
            <a:t>1081 Carling – Tanis Halpipe  (Luanne Calcutt board liaison)</a:t>
          </a:r>
          <a:endParaRPr lang="en-US"/>
        </a:p>
      </dgm:t>
    </dgm:pt>
    <dgm:pt modelId="{6E4DE080-78DA-4278-9992-CE1857819605}" type="parTrans" cxnId="{E06ECDCB-75D9-4C72-9C2A-DA52DCB9C9F4}">
      <dgm:prSet/>
      <dgm:spPr/>
      <dgm:t>
        <a:bodyPr/>
        <a:lstStyle/>
        <a:p>
          <a:endParaRPr lang="en-US"/>
        </a:p>
      </dgm:t>
    </dgm:pt>
    <dgm:pt modelId="{47BF5054-9E5B-4807-AB7C-FCF1117D6716}" type="sibTrans" cxnId="{E06ECDCB-75D9-4C72-9C2A-DA52DCB9C9F4}">
      <dgm:prSet/>
      <dgm:spPr/>
      <dgm:t>
        <a:bodyPr/>
        <a:lstStyle/>
        <a:p>
          <a:endParaRPr lang="en-US"/>
        </a:p>
      </dgm:t>
    </dgm:pt>
    <dgm:pt modelId="{DBE07E8A-5235-4994-A571-CE3E8A799A04}" type="pres">
      <dgm:prSet presAssocID="{AF236FF8-5C0C-49F7-BB00-415D18284B73}" presName="linear" presStyleCnt="0">
        <dgm:presLayoutVars>
          <dgm:animLvl val="lvl"/>
          <dgm:resizeHandles val="exact"/>
        </dgm:presLayoutVars>
      </dgm:prSet>
      <dgm:spPr/>
    </dgm:pt>
    <dgm:pt modelId="{E31A12FC-80CE-495E-8300-385640798324}" type="pres">
      <dgm:prSet presAssocID="{7BC8424D-2D0D-4A33-8875-7598380CA304}" presName="parentText" presStyleLbl="node1" presStyleIdx="0" presStyleCnt="3">
        <dgm:presLayoutVars>
          <dgm:chMax val="0"/>
          <dgm:bulletEnabled val="1"/>
        </dgm:presLayoutVars>
      </dgm:prSet>
      <dgm:spPr/>
    </dgm:pt>
    <dgm:pt modelId="{E6504F29-C020-4C52-BB8B-FB0D799A0C81}" type="pres">
      <dgm:prSet presAssocID="{0D35135C-B527-4222-BE63-7ABD5120D111}" presName="spacer" presStyleCnt="0"/>
      <dgm:spPr/>
    </dgm:pt>
    <dgm:pt modelId="{3B4F6FDD-1CDB-4015-93FA-794D11713FAB}" type="pres">
      <dgm:prSet presAssocID="{8FFD64FE-E0B9-41AF-89E0-CDD8893C4EDF}" presName="parentText" presStyleLbl="node1" presStyleIdx="1" presStyleCnt="3">
        <dgm:presLayoutVars>
          <dgm:chMax val="0"/>
          <dgm:bulletEnabled val="1"/>
        </dgm:presLayoutVars>
      </dgm:prSet>
      <dgm:spPr/>
    </dgm:pt>
    <dgm:pt modelId="{AB6672C6-B573-4680-8E26-FF77956287BD}" type="pres">
      <dgm:prSet presAssocID="{8FFD64FE-E0B9-41AF-89E0-CDD8893C4EDF}" presName="childText" presStyleLbl="revTx" presStyleIdx="0" presStyleCnt="2">
        <dgm:presLayoutVars>
          <dgm:bulletEnabled val="1"/>
        </dgm:presLayoutVars>
      </dgm:prSet>
      <dgm:spPr/>
    </dgm:pt>
    <dgm:pt modelId="{BBB25B43-2BCC-40C7-A3FA-BF461AFBD095}" type="pres">
      <dgm:prSet presAssocID="{79EA614B-9A6F-476E-A2FE-47FCFDC6C1FD}" presName="parentText" presStyleLbl="node1" presStyleIdx="2" presStyleCnt="3">
        <dgm:presLayoutVars>
          <dgm:chMax val="0"/>
          <dgm:bulletEnabled val="1"/>
        </dgm:presLayoutVars>
      </dgm:prSet>
      <dgm:spPr/>
    </dgm:pt>
    <dgm:pt modelId="{1B269F56-C4AF-4E09-9CA9-7D69D5242DFD}" type="pres">
      <dgm:prSet presAssocID="{79EA614B-9A6F-476E-A2FE-47FCFDC6C1FD}" presName="childText" presStyleLbl="revTx" presStyleIdx="1" presStyleCnt="2">
        <dgm:presLayoutVars>
          <dgm:bulletEnabled val="1"/>
        </dgm:presLayoutVars>
      </dgm:prSet>
      <dgm:spPr/>
    </dgm:pt>
  </dgm:ptLst>
  <dgm:cxnLst>
    <dgm:cxn modelId="{CABB5301-E6CD-4C91-9E10-EAFCC087F3A9}" srcId="{8FFD64FE-E0B9-41AF-89E0-CDD8893C4EDF}" destId="{21AC8F1F-FE2D-416A-98E0-FF14A96A8F82}" srcOrd="11" destOrd="0" parTransId="{87DB1324-F311-4988-825A-1941B263330B}" sibTransId="{5D30F5DE-98EF-4168-AFEA-B21E7DE0145D}"/>
    <dgm:cxn modelId="{B76F5609-75E0-4909-ADB9-2B134F4FBB14}" type="presOf" srcId="{9FE94DEB-1E2A-472C-89F3-4B80AF1CB4A6}" destId="{AB6672C6-B573-4680-8E26-FF77956287BD}" srcOrd="0" destOrd="4" presId="urn:microsoft.com/office/officeart/2005/8/layout/vList2"/>
    <dgm:cxn modelId="{2B02ED0D-D88F-47F4-954E-EB25DBDE8E37}" type="presOf" srcId="{79EA614B-9A6F-476E-A2FE-47FCFDC6C1FD}" destId="{BBB25B43-2BCC-40C7-A3FA-BF461AFBD095}" srcOrd="0" destOrd="0" presId="urn:microsoft.com/office/officeart/2005/8/layout/vList2"/>
    <dgm:cxn modelId="{3E66DA1B-4742-4AB1-B79D-E9085943899F}" type="presOf" srcId="{7BC8424D-2D0D-4A33-8875-7598380CA304}" destId="{E31A12FC-80CE-495E-8300-385640798324}" srcOrd="0" destOrd="0" presId="urn:microsoft.com/office/officeart/2005/8/layout/vList2"/>
    <dgm:cxn modelId="{824A6622-E58D-4DAB-88DA-834F710D8DB3}" srcId="{8FFD64FE-E0B9-41AF-89E0-CDD8893C4EDF}" destId="{D0604C5B-025C-4A66-BD1E-18DA264EEB38}" srcOrd="5" destOrd="0" parTransId="{45DA7F78-B381-4DA8-AA6B-D9D1E69F7CEA}" sibTransId="{15747CBF-3612-4693-BC21-12103C527C2D}"/>
    <dgm:cxn modelId="{C6B33E31-95CC-4A38-A4B2-24E0E6C4C64C}" srcId="{8FFD64FE-E0B9-41AF-89E0-CDD8893C4EDF}" destId="{9FE94DEB-1E2A-472C-89F3-4B80AF1CB4A6}" srcOrd="4" destOrd="0" parTransId="{DFF0FD78-FDBC-4449-8AC9-4EC3DB62BB69}" sibTransId="{77FA9267-0A6D-4B4E-A747-00DE14923B5B}"/>
    <dgm:cxn modelId="{208B175B-F323-4D4E-B0AE-D4A0F85305F8}" srcId="{8FFD64FE-E0B9-41AF-89E0-CDD8893C4EDF}" destId="{9989E5C3-D69E-400E-A831-8B441611E07D}" srcOrd="6" destOrd="0" parTransId="{4FEA263F-1205-4CEE-8FD6-C25CB69EACAA}" sibTransId="{EDFC560A-3DB8-431D-AA8B-682F47C376A5}"/>
    <dgm:cxn modelId="{DE28665C-0E0B-4021-BE85-887AE9A24C7A}" srcId="{8FFD64FE-E0B9-41AF-89E0-CDD8893C4EDF}" destId="{0E06A647-157B-46D9-B1C4-F78CBBDD791D}" srcOrd="3" destOrd="0" parTransId="{0BE2A985-A353-48E6-8233-A9969BBA2631}" sibTransId="{5C9DE880-F223-4D22-A326-FE25D92BF86B}"/>
    <dgm:cxn modelId="{5A8CF361-EF96-4EB8-A35B-C5CC1531F742}" type="presOf" srcId="{D0604C5B-025C-4A66-BD1E-18DA264EEB38}" destId="{AB6672C6-B573-4680-8E26-FF77956287BD}" srcOrd="0" destOrd="5" presId="urn:microsoft.com/office/officeart/2005/8/layout/vList2"/>
    <dgm:cxn modelId="{16587067-1A29-4719-B28C-4C7ECAFC8E37}" srcId="{8FFD64FE-E0B9-41AF-89E0-CDD8893C4EDF}" destId="{03EB3193-8C51-4465-B982-EADAD91DD35C}" srcOrd="0" destOrd="0" parTransId="{5646FABC-224B-457D-BDE0-C050F5ACC3C5}" sibTransId="{96CD3EB2-48DD-4839-8BB0-C32A429D4A1E}"/>
    <dgm:cxn modelId="{E2FF9F67-FB67-4401-801E-21DBDB9C72BE}" type="presOf" srcId="{31F495E9-D654-4D34-9091-3BB03E33DEE0}" destId="{AB6672C6-B573-4680-8E26-FF77956287BD}" srcOrd="0" destOrd="1" presId="urn:microsoft.com/office/officeart/2005/8/layout/vList2"/>
    <dgm:cxn modelId="{DEF4B36A-3EEC-4C0C-9191-B5A4ED6D461A}" srcId="{AF236FF8-5C0C-49F7-BB00-415D18284B73}" destId="{8FFD64FE-E0B9-41AF-89E0-CDD8893C4EDF}" srcOrd="1" destOrd="0" parTransId="{1E580648-F34E-48A5-91B9-AF3F705B7A74}" sibTransId="{0E671485-819F-470E-92E3-185C8FDB47A0}"/>
    <dgm:cxn modelId="{1E16D94B-A18A-4C92-9201-5021E77FE6D0}" srcId="{8FFD64FE-E0B9-41AF-89E0-CDD8893C4EDF}" destId="{6255177F-503C-4688-AB33-6CD31F675712}" srcOrd="7" destOrd="0" parTransId="{3309F7F5-FC69-4FC3-92B2-C278B4239BFB}" sibTransId="{E2EA07DB-6631-424D-ADE1-9DEBF1A70032}"/>
    <dgm:cxn modelId="{36E1676E-F5D5-458C-AF8E-3D3157ADAD54}" srcId="{8FFD64FE-E0B9-41AF-89E0-CDD8893C4EDF}" destId="{160A6DCD-89EB-42BB-A012-C558CF94EC5A}" srcOrd="9" destOrd="0" parTransId="{05FF0F7A-859E-4228-94F3-C8C800A3A36D}" sibTransId="{5E0ABEBA-E9A6-445F-96A4-9D06DACC3D54}"/>
    <dgm:cxn modelId="{C25A8B50-331B-4C08-90EE-0E13CA719095}" srcId="{8FFD64FE-E0B9-41AF-89E0-CDD8893C4EDF}" destId="{03E6E4E9-5F38-461A-B229-6A500DF79583}" srcOrd="2" destOrd="0" parTransId="{A8206C08-921D-4E84-AD50-778A6DB56DC6}" sibTransId="{1F0EC70F-DD38-4D1B-8DA4-DCFEDFACB495}"/>
    <dgm:cxn modelId="{BFBF8685-6B4A-4442-B929-2F96F54F16D3}" type="presOf" srcId="{0E06A647-157B-46D9-B1C4-F78CBBDD791D}" destId="{AB6672C6-B573-4680-8E26-FF77956287BD}" srcOrd="0" destOrd="3" presId="urn:microsoft.com/office/officeart/2005/8/layout/vList2"/>
    <dgm:cxn modelId="{1967988F-CBD7-4AD9-BB2B-7CD22CA4F220}" type="presOf" srcId="{6255177F-503C-4688-AB33-6CD31F675712}" destId="{AB6672C6-B573-4680-8E26-FF77956287BD}" srcOrd="0" destOrd="7" presId="urn:microsoft.com/office/officeart/2005/8/layout/vList2"/>
    <dgm:cxn modelId="{373140A6-5259-42D9-B789-2A400C11D290}" srcId="{8FFD64FE-E0B9-41AF-89E0-CDD8893C4EDF}" destId="{8EC1737A-ABF7-4096-8DC3-612B612B27D5}" srcOrd="10" destOrd="0" parTransId="{D35AC887-E544-40C5-BCE5-EEAD365C4E6E}" sibTransId="{22293685-0B2B-4D1F-A393-5064F4037A41}"/>
    <dgm:cxn modelId="{9B49A1B0-B279-410D-885E-807C96613F57}" srcId="{AF236FF8-5C0C-49F7-BB00-415D18284B73}" destId="{79EA614B-9A6F-476E-A2FE-47FCFDC6C1FD}" srcOrd="2" destOrd="0" parTransId="{F2592C80-5243-415D-8B2B-C9A9B8C6F7AB}" sibTransId="{4942C46B-9597-4C76-B79D-70E4A3B0E5CD}"/>
    <dgm:cxn modelId="{03506CB1-726E-4EB9-A9DD-8A6F159017B5}" type="presOf" srcId="{8EC1737A-ABF7-4096-8DC3-612B612B27D5}" destId="{AB6672C6-B573-4680-8E26-FF77956287BD}" srcOrd="0" destOrd="10" presId="urn:microsoft.com/office/officeart/2005/8/layout/vList2"/>
    <dgm:cxn modelId="{186F7EC0-952C-46FE-A60D-DCFDD70703A8}" type="presOf" srcId="{03E6E4E9-5F38-461A-B229-6A500DF79583}" destId="{AB6672C6-B573-4680-8E26-FF77956287BD}" srcOrd="0" destOrd="2" presId="urn:microsoft.com/office/officeart/2005/8/layout/vList2"/>
    <dgm:cxn modelId="{CF2E65C4-D34A-49D5-8686-6D3F1AA82709}" srcId="{8FFD64FE-E0B9-41AF-89E0-CDD8893C4EDF}" destId="{31F495E9-D654-4D34-9091-3BB03E33DEE0}" srcOrd="1" destOrd="0" parTransId="{5AEB6AA7-881A-497B-AD04-80B30A664764}" sibTransId="{746BC60D-2B22-43D9-9900-C1A600346A70}"/>
    <dgm:cxn modelId="{76B458C5-372D-45AD-BD84-03B0C4002849}" type="presOf" srcId="{84B04AA9-205B-4245-87E8-E594F2FB2400}" destId="{1B269F56-C4AF-4E09-9CA9-7D69D5242DFD}" srcOrd="0" destOrd="0" presId="urn:microsoft.com/office/officeart/2005/8/layout/vList2"/>
    <dgm:cxn modelId="{20477CC5-7A15-40BD-8E7D-2CD43A906A91}" type="presOf" srcId="{03EB3193-8C51-4465-B982-EADAD91DD35C}" destId="{AB6672C6-B573-4680-8E26-FF77956287BD}" srcOrd="0" destOrd="0" presId="urn:microsoft.com/office/officeart/2005/8/layout/vList2"/>
    <dgm:cxn modelId="{E06ECDCB-75D9-4C72-9C2A-DA52DCB9C9F4}" srcId="{79EA614B-9A6F-476E-A2FE-47FCFDC6C1FD}" destId="{84B04AA9-205B-4245-87E8-E594F2FB2400}" srcOrd="0" destOrd="0" parTransId="{6E4DE080-78DA-4278-9992-CE1857819605}" sibTransId="{47BF5054-9E5B-4807-AB7C-FCF1117D6716}"/>
    <dgm:cxn modelId="{7A3720D3-12A3-4952-92F7-B5EA0C9041B8}" type="presOf" srcId="{160A6DCD-89EB-42BB-A012-C558CF94EC5A}" destId="{AB6672C6-B573-4680-8E26-FF77956287BD}" srcOrd="0" destOrd="9" presId="urn:microsoft.com/office/officeart/2005/8/layout/vList2"/>
    <dgm:cxn modelId="{2C1040D4-89C3-4FF8-868C-FB8E223F97B5}" srcId="{8FFD64FE-E0B9-41AF-89E0-CDD8893C4EDF}" destId="{B6D0215B-857B-499B-9C98-4292E02F4875}" srcOrd="8" destOrd="0" parTransId="{7C6AA1A7-B8A4-47B3-AD33-4B7CABC48293}" sibTransId="{0AE778AB-9246-4822-B9EE-D8F0173D24A4}"/>
    <dgm:cxn modelId="{171CF8DA-E356-468E-8B88-BC365CEECB70}" type="presOf" srcId="{9989E5C3-D69E-400E-A831-8B441611E07D}" destId="{AB6672C6-B573-4680-8E26-FF77956287BD}" srcOrd="0" destOrd="6" presId="urn:microsoft.com/office/officeart/2005/8/layout/vList2"/>
    <dgm:cxn modelId="{23401ADF-2DD7-4B1E-A21B-0DE3C1E0BCE8}" type="presOf" srcId="{B6D0215B-857B-499B-9C98-4292E02F4875}" destId="{AB6672C6-B573-4680-8E26-FF77956287BD}" srcOrd="0" destOrd="8" presId="urn:microsoft.com/office/officeart/2005/8/layout/vList2"/>
    <dgm:cxn modelId="{8EF520DF-1160-4F9A-85A7-8399662DDD86}" type="presOf" srcId="{21AC8F1F-FE2D-416A-98E0-FF14A96A8F82}" destId="{AB6672C6-B573-4680-8E26-FF77956287BD}" srcOrd="0" destOrd="11" presId="urn:microsoft.com/office/officeart/2005/8/layout/vList2"/>
    <dgm:cxn modelId="{8CE281DF-117F-448A-93AA-124032B435C5}" type="presOf" srcId="{AF236FF8-5C0C-49F7-BB00-415D18284B73}" destId="{DBE07E8A-5235-4994-A571-CE3E8A799A04}" srcOrd="0" destOrd="0" presId="urn:microsoft.com/office/officeart/2005/8/layout/vList2"/>
    <dgm:cxn modelId="{08B93AE8-50E8-455C-9CAD-90BA9274E9CF}" srcId="{AF236FF8-5C0C-49F7-BB00-415D18284B73}" destId="{7BC8424D-2D0D-4A33-8875-7598380CA304}" srcOrd="0" destOrd="0" parTransId="{6C8B1126-15F3-4333-AA91-DE9BA172E26B}" sibTransId="{0D35135C-B527-4222-BE63-7ABD5120D111}"/>
    <dgm:cxn modelId="{B9AC0DFC-B54D-489C-B6D0-1255F33B055C}" type="presOf" srcId="{8FFD64FE-E0B9-41AF-89E0-CDD8893C4EDF}" destId="{3B4F6FDD-1CDB-4015-93FA-794D11713FAB}" srcOrd="0" destOrd="0" presId="urn:microsoft.com/office/officeart/2005/8/layout/vList2"/>
    <dgm:cxn modelId="{1347CBAD-6C30-4F52-9978-17840ADB94CB}" type="presParOf" srcId="{DBE07E8A-5235-4994-A571-CE3E8A799A04}" destId="{E31A12FC-80CE-495E-8300-385640798324}" srcOrd="0" destOrd="0" presId="urn:microsoft.com/office/officeart/2005/8/layout/vList2"/>
    <dgm:cxn modelId="{C3DC6E24-22A2-4DBD-8149-C50FA468A2DC}" type="presParOf" srcId="{DBE07E8A-5235-4994-A571-CE3E8A799A04}" destId="{E6504F29-C020-4C52-BB8B-FB0D799A0C81}" srcOrd="1" destOrd="0" presId="urn:microsoft.com/office/officeart/2005/8/layout/vList2"/>
    <dgm:cxn modelId="{10617CB9-515A-4286-A1B2-5B4F817B5B53}" type="presParOf" srcId="{DBE07E8A-5235-4994-A571-CE3E8A799A04}" destId="{3B4F6FDD-1CDB-4015-93FA-794D11713FAB}" srcOrd="2" destOrd="0" presId="urn:microsoft.com/office/officeart/2005/8/layout/vList2"/>
    <dgm:cxn modelId="{1C89A88A-211C-484F-A8F2-3EDAE3D8B201}" type="presParOf" srcId="{DBE07E8A-5235-4994-A571-CE3E8A799A04}" destId="{AB6672C6-B573-4680-8E26-FF77956287BD}" srcOrd="3" destOrd="0" presId="urn:microsoft.com/office/officeart/2005/8/layout/vList2"/>
    <dgm:cxn modelId="{2B379492-FFAA-46C6-B29A-991A96970B42}" type="presParOf" srcId="{DBE07E8A-5235-4994-A571-CE3E8A799A04}" destId="{BBB25B43-2BCC-40C7-A3FA-BF461AFBD095}" srcOrd="4" destOrd="0" presId="urn:microsoft.com/office/officeart/2005/8/layout/vList2"/>
    <dgm:cxn modelId="{18D5DB61-0ED7-4050-B1E7-AC60F51DFD24}" type="presParOf" srcId="{DBE07E8A-5235-4994-A571-CE3E8A799A04}" destId="{1B269F56-C4AF-4E09-9CA9-7D69D5242DF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1E732-E131-40F9-95DE-261B4B66796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878B950-AB7E-4036-994A-31B1A35D0809}">
      <dgm:prSet/>
      <dgm:spPr/>
      <dgm:t>
        <a:bodyPr/>
        <a:lstStyle/>
        <a:p>
          <a:r>
            <a:rPr lang="en-US" b="1" dirty="0"/>
            <a:t>Secretary Nominee: </a:t>
          </a:r>
          <a:endParaRPr lang="en-US" dirty="0"/>
        </a:p>
      </dgm:t>
    </dgm:pt>
    <dgm:pt modelId="{7F1C02F4-53D0-4C72-871D-4D2369FE0964}" type="parTrans" cxnId="{3D0FD32D-C9BA-41FF-9C6A-33E546FFAF62}">
      <dgm:prSet/>
      <dgm:spPr/>
      <dgm:t>
        <a:bodyPr/>
        <a:lstStyle/>
        <a:p>
          <a:endParaRPr lang="en-US"/>
        </a:p>
      </dgm:t>
    </dgm:pt>
    <dgm:pt modelId="{F7F0F56D-69A2-47C1-A93F-8B3156513EC4}" type="sibTrans" cxnId="{3D0FD32D-C9BA-41FF-9C6A-33E546FFAF62}">
      <dgm:prSet/>
      <dgm:spPr/>
      <dgm:t>
        <a:bodyPr/>
        <a:lstStyle/>
        <a:p>
          <a:endParaRPr lang="en-US"/>
        </a:p>
      </dgm:t>
    </dgm:pt>
    <dgm:pt modelId="{A5F3DE93-1B50-4C5A-8E58-F2584674B72B}">
      <dgm:prSet/>
      <dgm:spPr/>
      <dgm:t>
        <a:bodyPr/>
        <a:lstStyle/>
        <a:p>
          <a:r>
            <a:rPr lang="en-US" b="1" i="1" dirty="0"/>
            <a:t>Brian Chow</a:t>
          </a:r>
          <a:endParaRPr lang="en-US" dirty="0"/>
        </a:p>
      </dgm:t>
    </dgm:pt>
    <dgm:pt modelId="{1B894CB2-6B84-4F82-90DF-FDB461C10F08}" type="parTrans" cxnId="{11E584A2-C077-4D5D-AB15-7C8CB4FDBFF9}">
      <dgm:prSet/>
      <dgm:spPr/>
      <dgm:t>
        <a:bodyPr/>
        <a:lstStyle/>
        <a:p>
          <a:endParaRPr lang="en-US"/>
        </a:p>
      </dgm:t>
    </dgm:pt>
    <dgm:pt modelId="{18026D8C-6E0A-474E-96E5-D75EB51481F0}" type="sibTrans" cxnId="{11E584A2-C077-4D5D-AB15-7C8CB4FDBFF9}">
      <dgm:prSet/>
      <dgm:spPr/>
      <dgm:t>
        <a:bodyPr/>
        <a:lstStyle/>
        <a:p>
          <a:endParaRPr lang="en-US"/>
        </a:p>
      </dgm:t>
    </dgm:pt>
    <dgm:pt modelId="{86C4E70B-BF64-4DF2-A512-1D66D0D1F75D}" type="pres">
      <dgm:prSet presAssocID="{A271E732-E131-40F9-95DE-261B4B667962}" presName="linear" presStyleCnt="0">
        <dgm:presLayoutVars>
          <dgm:animLvl val="lvl"/>
          <dgm:resizeHandles val="exact"/>
        </dgm:presLayoutVars>
      </dgm:prSet>
      <dgm:spPr/>
    </dgm:pt>
    <dgm:pt modelId="{10CFCFE3-96B8-47D8-B0C3-2FB15E105A50}" type="pres">
      <dgm:prSet presAssocID="{7878B950-AB7E-4036-994A-31B1A35D0809}" presName="parentText" presStyleLbl="node1" presStyleIdx="0" presStyleCnt="2">
        <dgm:presLayoutVars>
          <dgm:chMax val="0"/>
          <dgm:bulletEnabled val="1"/>
        </dgm:presLayoutVars>
      </dgm:prSet>
      <dgm:spPr/>
    </dgm:pt>
    <dgm:pt modelId="{13ED1FCB-7C05-45AF-9EAC-C8DC067A40A8}" type="pres">
      <dgm:prSet presAssocID="{F7F0F56D-69A2-47C1-A93F-8B3156513EC4}" presName="spacer" presStyleCnt="0"/>
      <dgm:spPr/>
    </dgm:pt>
    <dgm:pt modelId="{BEDB8721-BC65-4399-BCF6-55B2987BE622}" type="pres">
      <dgm:prSet presAssocID="{A5F3DE93-1B50-4C5A-8E58-F2584674B72B}" presName="parentText" presStyleLbl="node1" presStyleIdx="1" presStyleCnt="2">
        <dgm:presLayoutVars>
          <dgm:chMax val="0"/>
          <dgm:bulletEnabled val="1"/>
        </dgm:presLayoutVars>
      </dgm:prSet>
      <dgm:spPr/>
    </dgm:pt>
  </dgm:ptLst>
  <dgm:cxnLst>
    <dgm:cxn modelId="{3D0FD32D-C9BA-41FF-9C6A-33E546FFAF62}" srcId="{A271E732-E131-40F9-95DE-261B4B667962}" destId="{7878B950-AB7E-4036-994A-31B1A35D0809}" srcOrd="0" destOrd="0" parTransId="{7F1C02F4-53D0-4C72-871D-4D2369FE0964}" sibTransId="{F7F0F56D-69A2-47C1-A93F-8B3156513EC4}"/>
    <dgm:cxn modelId="{924AD94D-BEA3-403C-8304-A4C1BAE600A6}" type="presOf" srcId="{A271E732-E131-40F9-95DE-261B4B667962}" destId="{86C4E70B-BF64-4DF2-A512-1D66D0D1F75D}" srcOrd="0" destOrd="0" presId="urn:microsoft.com/office/officeart/2005/8/layout/vList2"/>
    <dgm:cxn modelId="{B1807E71-D12A-40AF-8688-47D57B1059D7}" type="presOf" srcId="{7878B950-AB7E-4036-994A-31B1A35D0809}" destId="{10CFCFE3-96B8-47D8-B0C3-2FB15E105A50}" srcOrd="0" destOrd="0" presId="urn:microsoft.com/office/officeart/2005/8/layout/vList2"/>
    <dgm:cxn modelId="{11E584A2-C077-4D5D-AB15-7C8CB4FDBFF9}" srcId="{A271E732-E131-40F9-95DE-261B4B667962}" destId="{A5F3DE93-1B50-4C5A-8E58-F2584674B72B}" srcOrd="1" destOrd="0" parTransId="{1B894CB2-6B84-4F82-90DF-FDB461C10F08}" sibTransId="{18026D8C-6E0A-474E-96E5-D75EB51481F0}"/>
    <dgm:cxn modelId="{DD0392F0-FC4A-472C-9E03-89E0AEA9C2B4}" type="presOf" srcId="{A5F3DE93-1B50-4C5A-8E58-F2584674B72B}" destId="{BEDB8721-BC65-4399-BCF6-55B2987BE622}" srcOrd="0" destOrd="0" presId="urn:microsoft.com/office/officeart/2005/8/layout/vList2"/>
    <dgm:cxn modelId="{3BDDEC5D-776C-4E5B-8C3D-C689A191A56D}" type="presParOf" srcId="{86C4E70B-BF64-4DF2-A512-1D66D0D1F75D}" destId="{10CFCFE3-96B8-47D8-B0C3-2FB15E105A50}" srcOrd="0" destOrd="0" presId="urn:microsoft.com/office/officeart/2005/8/layout/vList2"/>
    <dgm:cxn modelId="{2E36D5C0-C5F5-4689-ADEC-C18817175763}" type="presParOf" srcId="{86C4E70B-BF64-4DF2-A512-1D66D0D1F75D}" destId="{13ED1FCB-7C05-45AF-9EAC-C8DC067A40A8}" srcOrd="1" destOrd="0" presId="urn:microsoft.com/office/officeart/2005/8/layout/vList2"/>
    <dgm:cxn modelId="{E11F6437-3470-42F4-8B04-7E637A8CF8F0}" type="presParOf" srcId="{86C4E70B-BF64-4DF2-A512-1D66D0D1F75D}" destId="{BEDB8721-BC65-4399-BCF6-55B2987BE62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9E5394-6971-48C1-9D73-D1ACB224A53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C0BD64-C310-47F1-B1D0-416F6A9C4CAA}">
      <dgm:prSet/>
      <dgm:spPr/>
      <dgm:t>
        <a:bodyPr/>
        <a:lstStyle/>
        <a:p>
          <a:r>
            <a:rPr lang="en-US" b="1"/>
            <a:t>Board Member At Large Returning:</a:t>
          </a:r>
          <a:endParaRPr lang="en-US"/>
        </a:p>
      </dgm:t>
    </dgm:pt>
    <dgm:pt modelId="{936DCABF-FB34-42EF-A61E-06DBA2C95728}" type="parTrans" cxnId="{E92E3D26-77B6-4362-A138-25A99CE9B5F8}">
      <dgm:prSet/>
      <dgm:spPr/>
      <dgm:t>
        <a:bodyPr/>
        <a:lstStyle/>
        <a:p>
          <a:endParaRPr lang="en-US"/>
        </a:p>
      </dgm:t>
    </dgm:pt>
    <dgm:pt modelId="{87048FD4-A6D3-4F0D-9C6A-83BC60929994}" type="sibTrans" cxnId="{E92E3D26-77B6-4362-A138-25A99CE9B5F8}">
      <dgm:prSet/>
      <dgm:spPr/>
      <dgm:t>
        <a:bodyPr/>
        <a:lstStyle/>
        <a:p>
          <a:endParaRPr lang="en-US"/>
        </a:p>
      </dgm:t>
    </dgm:pt>
    <dgm:pt modelId="{BD605DA9-D6BC-4CD0-BBAE-745F267F33FC}">
      <dgm:prSet/>
      <dgm:spPr/>
      <dgm:t>
        <a:bodyPr/>
        <a:lstStyle/>
        <a:p>
          <a:r>
            <a:rPr lang="en-US" b="1" i="1"/>
            <a:t>Alison Taylor</a:t>
          </a:r>
          <a:endParaRPr lang="en-US"/>
        </a:p>
      </dgm:t>
    </dgm:pt>
    <dgm:pt modelId="{F8D2822E-2FB8-4E05-BEF2-820FF13B130D}" type="parTrans" cxnId="{C2E0E0DD-6E98-4275-AC46-3425953168CB}">
      <dgm:prSet/>
      <dgm:spPr/>
      <dgm:t>
        <a:bodyPr/>
        <a:lstStyle/>
        <a:p>
          <a:endParaRPr lang="en-US"/>
        </a:p>
      </dgm:t>
    </dgm:pt>
    <dgm:pt modelId="{5C248648-6A38-4602-9148-620D22DC6440}" type="sibTrans" cxnId="{C2E0E0DD-6E98-4275-AC46-3425953168CB}">
      <dgm:prSet/>
      <dgm:spPr/>
      <dgm:t>
        <a:bodyPr/>
        <a:lstStyle/>
        <a:p>
          <a:endParaRPr lang="en-US"/>
        </a:p>
      </dgm:t>
    </dgm:pt>
    <dgm:pt modelId="{420FAC00-B4C7-4C92-9099-625100473A11}" type="pres">
      <dgm:prSet presAssocID="{C89E5394-6971-48C1-9D73-D1ACB224A532}" presName="linear" presStyleCnt="0">
        <dgm:presLayoutVars>
          <dgm:animLvl val="lvl"/>
          <dgm:resizeHandles val="exact"/>
        </dgm:presLayoutVars>
      </dgm:prSet>
      <dgm:spPr/>
    </dgm:pt>
    <dgm:pt modelId="{BF3BD691-FD85-4480-B5DF-3B4F0F938EE2}" type="pres">
      <dgm:prSet presAssocID="{D8C0BD64-C310-47F1-B1D0-416F6A9C4CAA}" presName="parentText" presStyleLbl="node1" presStyleIdx="0" presStyleCnt="2">
        <dgm:presLayoutVars>
          <dgm:chMax val="0"/>
          <dgm:bulletEnabled val="1"/>
        </dgm:presLayoutVars>
      </dgm:prSet>
      <dgm:spPr/>
    </dgm:pt>
    <dgm:pt modelId="{A5B7BA34-74E7-4BBE-9E54-476F84847FE7}" type="pres">
      <dgm:prSet presAssocID="{87048FD4-A6D3-4F0D-9C6A-83BC60929994}" presName="spacer" presStyleCnt="0"/>
      <dgm:spPr/>
    </dgm:pt>
    <dgm:pt modelId="{B3BC733D-4627-426B-A4CF-93D7EB7A335E}" type="pres">
      <dgm:prSet presAssocID="{BD605DA9-D6BC-4CD0-BBAE-745F267F33FC}" presName="parentText" presStyleLbl="node1" presStyleIdx="1" presStyleCnt="2">
        <dgm:presLayoutVars>
          <dgm:chMax val="0"/>
          <dgm:bulletEnabled val="1"/>
        </dgm:presLayoutVars>
      </dgm:prSet>
      <dgm:spPr/>
    </dgm:pt>
  </dgm:ptLst>
  <dgm:cxnLst>
    <dgm:cxn modelId="{FE549617-FD23-4B22-B4E0-D8552FB9184F}" type="presOf" srcId="{D8C0BD64-C310-47F1-B1D0-416F6A9C4CAA}" destId="{BF3BD691-FD85-4480-B5DF-3B4F0F938EE2}" srcOrd="0" destOrd="0" presId="urn:microsoft.com/office/officeart/2005/8/layout/vList2"/>
    <dgm:cxn modelId="{E92E3D26-77B6-4362-A138-25A99CE9B5F8}" srcId="{C89E5394-6971-48C1-9D73-D1ACB224A532}" destId="{D8C0BD64-C310-47F1-B1D0-416F6A9C4CAA}" srcOrd="0" destOrd="0" parTransId="{936DCABF-FB34-42EF-A61E-06DBA2C95728}" sibTransId="{87048FD4-A6D3-4F0D-9C6A-83BC60929994}"/>
    <dgm:cxn modelId="{4018F18E-5FAF-4892-8A9A-4AB00F694FE7}" type="presOf" srcId="{C89E5394-6971-48C1-9D73-D1ACB224A532}" destId="{420FAC00-B4C7-4C92-9099-625100473A11}" srcOrd="0" destOrd="0" presId="urn:microsoft.com/office/officeart/2005/8/layout/vList2"/>
    <dgm:cxn modelId="{A88F6AD3-0071-4E46-81F5-65B13FCD1160}" type="presOf" srcId="{BD605DA9-D6BC-4CD0-BBAE-745F267F33FC}" destId="{B3BC733D-4627-426B-A4CF-93D7EB7A335E}" srcOrd="0" destOrd="0" presId="urn:microsoft.com/office/officeart/2005/8/layout/vList2"/>
    <dgm:cxn modelId="{C2E0E0DD-6E98-4275-AC46-3425953168CB}" srcId="{C89E5394-6971-48C1-9D73-D1ACB224A532}" destId="{BD605DA9-D6BC-4CD0-BBAE-745F267F33FC}" srcOrd="1" destOrd="0" parTransId="{F8D2822E-2FB8-4E05-BEF2-820FF13B130D}" sibTransId="{5C248648-6A38-4602-9148-620D22DC6440}"/>
    <dgm:cxn modelId="{73500A6B-E725-4544-898A-5579C439E994}" type="presParOf" srcId="{420FAC00-B4C7-4C92-9099-625100473A11}" destId="{BF3BD691-FD85-4480-B5DF-3B4F0F938EE2}" srcOrd="0" destOrd="0" presId="urn:microsoft.com/office/officeart/2005/8/layout/vList2"/>
    <dgm:cxn modelId="{29494BBE-30DD-439D-8C12-2FD54DC245BA}" type="presParOf" srcId="{420FAC00-B4C7-4C92-9099-625100473A11}" destId="{A5B7BA34-74E7-4BBE-9E54-476F84847FE7}" srcOrd="1" destOrd="0" presId="urn:microsoft.com/office/officeart/2005/8/layout/vList2"/>
    <dgm:cxn modelId="{C81E5178-6844-4B6A-976F-255D907BD094}" type="presParOf" srcId="{420FAC00-B4C7-4C92-9099-625100473A11}" destId="{B3BC733D-4627-426B-A4CF-93D7EB7A335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F861AF-0BE9-4580-8702-04408D5ED2F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E5F26E2-6F4B-4F8A-B36D-6C07C7D50A2C}">
      <dgm:prSet/>
      <dgm:spPr/>
      <dgm:t>
        <a:bodyPr/>
        <a:lstStyle/>
        <a:p>
          <a:r>
            <a:rPr lang="en-US" b="1"/>
            <a:t>OPEN: </a:t>
          </a:r>
          <a:endParaRPr lang="en-US"/>
        </a:p>
      </dgm:t>
    </dgm:pt>
    <dgm:pt modelId="{9F7385D8-85C7-4D27-A910-FA260ADD9296}" type="parTrans" cxnId="{639CC922-E876-4C2C-B9E8-18F6F2B037E9}">
      <dgm:prSet/>
      <dgm:spPr/>
      <dgm:t>
        <a:bodyPr/>
        <a:lstStyle/>
        <a:p>
          <a:endParaRPr lang="en-US"/>
        </a:p>
      </dgm:t>
    </dgm:pt>
    <dgm:pt modelId="{0069859D-D1BF-4068-978D-A79CA1106ACF}" type="sibTrans" cxnId="{639CC922-E876-4C2C-B9E8-18F6F2B037E9}">
      <dgm:prSet/>
      <dgm:spPr/>
      <dgm:t>
        <a:bodyPr/>
        <a:lstStyle/>
        <a:p>
          <a:endParaRPr lang="en-US"/>
        </a:p>
      </dgm:t>
    </dgm:pt>
    <dgm:pt modelId="{F7CE1BB4-2509-42C9-931E-ED9199AD25DE}">
      <dgm:prSet/>
      <dgm:spPr/>
      <dgm:t>
        <a:bodyPr/>
        <a:lstStyle/>
        <a:p>
          <a:r>
            <a:rPr lang="en-US" b="1" i="1" dirty="0"/>
            <a:t>Vice President</a:t>
          </a:r>
          <a:endParaRPr lang="en-US" i="1" dirty="0"/>
        </a:p>
      </dgm:t>
    </dgm:pt>
    <dgm:pt modelId="{6A439C94-BF89-4EE5-817F-0C27F096F483}" type="parTrans" cxnId="{5CFF27AD-2EDE-44F9-B2F2-29BBAB4A91F0}">
      <dgm:prSet/>
      <dgm:spPr/>
      <dgm:t>
        <a:bodyPr/>
        <a:lstStyle/>
        <a:p>
          <a:endParaRPr lang="en-US"/>
        </a:p>
      </dgm:t>
    </dgm:pt>
    <dgm:pt modelId="{4FBD6B75-4962-43C1-9599-FA666B726716}" type="sibTrans" cxnId="{5CFF27AD-2EDE-44F9-B2F2-29BBAB4A91F0}">
      <dgm:prSet/>
      <dgm:spPr/>
      <dgm:t>
        <a:bodyPr/>
        <a:lstStyle/>
        <a:p>
          <a:endParaRPr lang="en-US"/>
        </a:p>
      </dgm:t>
    </dgm:pt>
    <dgm:pt modelId="{15B60595-3DBE-49E4-A15F-502C55D1408D}">
      <dgm:prSet/>
      <dgm:spPr/>
      <dgm:t>
        <a:bodyPr/>
        <a:lstStyle/>
        <a:p>
          <a:r>
            <a:rPr lang="en-US" b="1" i="1" dirty="0"/>
            <a:t>Communications</a:t>
          </a:r>
          <a:endParaRPr lang="en-US" i="1" dirty="0"/>
        </a:p>
      </dgm:t>
    </dgm:pt>
    <dgm:pt modelId="{747D5387-D851-4BC5-A5DE-896E3FC1B235}" type="parTrans" cxnId="{B13C71B9-C0DC-4962-9D20-881C6FFA32AB}">
      <dgm:prSet/>
      <dgm:spPr/>
      <dgm:t>
        <a:bodyPr/>
        <a:lstStyle/>
        <a:p>
          <a:endParaRPr lang="en-US"/>
        </a:p>
      </dgm:t>
    </dgm:pt>
    <dgm:pt modelId="{6C77F470-6FB6-4CAC-84F3-27813A91A22B}" type="sibTrans" cxnId="{B13C71B9-C0DC-4962-9D20-881C6FFA32AB}">
      <dgm:prSet/>
      <dgm:spPr/>
      <dgm:t>
        <a:bodyPr/>
        <a:lstStyle/>
        <a:p>
          <a:endParaRPr lang="en-US"/>
        </a:p>
      </dgm:t>
    </dgm:pt>
    <dgm:pt modelId="{182512F7-6FAD-408C-B7A4-6B96E24E9FCD}" type="pres">
      <dgm:prSet presAssocID="{E9F861AF-0BE9-4580-8702-04408D5ED2F9}" presName="linear" presStyleCnt="0">
        <dgm:presLayoutVars>
          <dgm:animLvl val="lvl"/>
          <dgm:resizeHandles val="exact"/>
        </dgm:presLayoutVars>
      </dgm:prSet>
      <dgm:spPr/>
    </dgm:pt>
    <dgm:pt modelId="{8328533B-A5D7-49FA-B679-5C3E0053BDA8}" type="pres">
      <dgm:prSet presAssocID="{8E5F26E2-6F4B-4F8A-B36D-6C07C7D50A2C}" presName="parentText" presStyleLbl="node1" presStyleIdx="0" presStyleCnt="1">
        <dgm:presLayoutVars>
          <dgm:chMax val="0"/>
          <dgm:bulletEnabled val="1"/>
        </dgm:presLayoutVars>
      </dgm:prSet>
      <dgm:spPr/>
    </dgm:pt>
    <dgm:pt modelId="{8C4AFE31-A4FB-4474-9A7F-42FFF1C8BEFC}" type="pres">
      <dgm:prSet presAssocID="{8E5F26E2-6F4B-4F8A-B36D-6C07C7D50A2C}" presName="childText" presStyleLbl="revTx" presStyleIdx="0" presStyleCnt="1">
        <dgm:presLayoutVars>
          <dgm:bulletEnabled val="1"/>
        </dgm:presLayoutVars>
      </dgm:prSet>
      <dgm:spPr/>
    </dgm:pt>
  </dgm:ptLst>
  <dgm:cxnLst>
    <dgm:cxn modelId="{639CC922-E876-4C2C-B9E8-18F6F2B037E9}" srcId="{E9F861AF-0BE9-4580-8702-04408D5ED2F9}" destId="{8E5F26E2-6F4B-4F8A-B36D-6C07C7D50A2C}" srcOrd="0" destOrd="0" parTransId="{9F7385D8-85C7-4D27-A910-FA260ADD9296}" sibTransId="{0069859D-D1BF-4068-978D-A79CA1106ACF}"/>
    <dgm:cxn modelId="{520E065F-8C01-4CB8-AC57-9F3362CE695C}" type="presOf" srcId="{F7CE1BB4-2509-42C9-931E-ED9199AD25DE}" destId="{8C4AFE31-A4FB-4474-9A7F-42FFF1C8BEFC}" srcOrd="0" destOrd="0" presId="urn:microsoft.com/office/officeart/2005/8/layout/vList2"/>
    <dgm:cxn modelId="{5CFF27AD-2EDE-44F9-B2F2-29BBAB4A91F0}" srcId="{8E5F26E2-6F4B-4F8A-B36D-6C07C7D50A2C}" destId="{F7CE1BB4-2509-42C9-931E-ED9199AD25DE}" srcOrd="0" destOrd="0" parTransId="{6A439C94-BF89-4EE5-817F-0C27F096F483}" sibTransId="{4FBD6B75-4962-43C1-9599-FA666B726716}"/>
    <dgm:cxn modelId="{B13C71B9-C0DC-4962-9D20-881C6FFA32AB}" srcId="{8E5F26E2-6F4B-4F8A-B36D-6C07C7D50A2C}" destId="{15B60595-3DBE-49E4-A15F-502C55D1408D}" srcOrd="1" destOrd="0" parTransId="{747D5387-D851-4BC5-A5DE-896E3FC1B235}" sibTransId="{6C77F470-6FB6-4CAC-84F3-27813A91A22B}"/>
    <dgm:cxn modelId="{5A6466C4-75B2-4B6F-8824-1114BA55F2C8}" type="presOf" srcId="{E9F861AF-0BE9-4580-8702-04408D5ED2F9}" destId="{182512F7-6FAD-408C-B7A4-6B96E24E9FCD}" srcOrd="0" destOrd="0" presId="urn:microsoft.com/office/officeart/2005/8/layout/vList2"/>
    <dgm:cxn modelId="{FC6885D0-0E84-40F1-A713-71DA22506A86}" type="presOf" srcId="{15B60595-3DBE-49E4-A15F-502C55D1408D}" destId="{8C4AFE31-A4FB-4474-9A7F-42FFF1C8BEFC}" srcOrd="0" destOrd="1" presId="urn:microsoft.com/office/officeart/2005/8/layout/vList2"/>
    <dgm:cxn modelId="{B7D24EDC-04FE-450D-9A5B-8CF75A50B708}" type="presOf" srcId="{8E5F26E2-6F4B-4F8A-B36D-6C07C7D50A2C}" destId="{8328533B-A5D7-49FA-B679-5C3E0053BDA8}" srcOrd="0" destOrd="0" presId="urn:microsoft.com/office/officeart/2005/8/layout/vList2"/>
    <dgm:cxn modelId="{B8882154-7606-41DB-97C3-1E137BCFA298}" type="presParOf" srcId="{182512F7-6FAD-408C-B7A4-6B96E24E9FCD}" destId="{8328533B-A5D7-49FA-B679-5C3E0053BDA8}" srcOrd="0" destOrd="0" presId="urn:microsoft.com/office/officeart/2005/8/layout/vList2"/>
    <dgm:cxn modelId="{CA3F36DB-9601-4709-BC68-F66974131515}" type="presParOf" srcId="{182512F7-6FAD-408C-B7A4-6B96E24E9FCD}" destId="{8C4AFE31-A4FB-4474-9A7F-42FFF1C8BE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EE21A0-9BD5-4597-A86A-F89A393C35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6C3963D-4177-4761-81BC-BB983545003F}">
      <dgm:prSet/>
      <dgm:spPr/>
      <dgm:t>
        <a:bodyPr/>
        <a:lstStyle/>
        <a:p>
          <a:r>
            <a:rPr lang="en-US" b="1"/>
            <a:t>Additional Opportunities</a:t>
          </a:r>
          <a:endParaRPr lang="en-US"/>
        </a:p>
      </dgm:t>
    </dgm:pt>
    <dgm:pt modelId="{89AF861A-D567-4EDC-9926-0299B6E95CCA}" type="parTrans" cxnId="{88D9C6BC-B054-4D1D-9BFE-95A0ABC0955D}">
      <dgm:prSet/>
      <dgm:spPr/>
      <dgm:t>
        <a:bodyPr/>
        <a:lstStyle/>
        <a:p>
          <a:endParaRPr lang="en-US"/>
        </a:p>
      </dgm:t>
    </dgm:pt>
    <dgm:pt modelId="{7F570D65-A056-4D85-8937-3B63F699E3CA}" type="sibTrans" cxnId="{88D9C6BC-B054-4D1D-9BFE-95A0ABC0955D}">
      <dgm:prSet/>
      <dgm:spPr/>
      <dgm:t>
        <a:bodyPr/>
        <a:lstStyle/>
        <a:p>
          <a:endParaRPr lang="en-US"/>
        </a:p>
      </dgm:t>
    </dgm:pt>
    <dgm:pt modelId="{A86BE59B-9B52-409B-A965-BAF68429B3F8}">
      <dgm:prSet/>
      <dgm:spPr/>
      <dgm:t>
        <a:bodyPr/>
        <a:lstStyle/>
        <a:p>
          <a:r>
            <a:rPr lang="en-US" i="1"/>
            <a:t>Exec Board Members At Large </a:t>
          </a:r>
          <a:endParaRPr lang="en-US"/>
        </a:p>
      </dgm:t>
    </dgm:pt>
    <dgm:pt modelId="{5E9D4EBB-1214-4CFA-BC63-631832A0EAAA}" type="parTrans" cxnId="{36106A43-7D51-4B47-96F7-B25E5FCF96EA}">
      <dgm:prSet/>
      <dgm:spPr/>
      <dgm:t>
        <a:bodyPr/>
        <a:lstStyle/>
        <a:p>
          <a:endParaRPr lang="en-US"/>
        </a:p>
      </dgm:t>
    </dgm:pt>
    <dgm:pt modelId="{8FE25EC0-8072-40D7-B756-079E00CCAEDC}" type="sibTrans" cxnId="{36106A43-7D51-4B47-96F7-B25E5FCF96EA}">
      <dgm:prSet/>
      <dgm:spPr/>
      <dgm:t>
        <a:bodyPr/>
        <a:lstStyle/>
        <a:p>
          <a:endParaRPr lang="en-US"/>
        </a:p>
      </dgm:t>
    </dgm:pt>
    <dgm:pt modelId="{C9CF92B9-727C-4E31-A267-31702BA7BA85}">
      <dgm:prSet/>
      <dgm:spPr/>
      <dgm:t>
        <a:bodyPr/>
        <a:lstStyle/>
        <a:p>
          <a:r>
            <a:rPr lang="en-US" i="1"/>
            <a:t>Subcommittee Leads</a:t>
          </a:r>
          <a:endParaRPr lang="en-US"/>
        </a:p>
      </dgm:t>
    </dgm:pt>
    <dgm:pt modelId="{E4EB06BC-2ED8-4471-AA02-54B40964964E}" type="parTrans" cxnId="{4FEC01F5-63FB-464D-A642-E3E4ED1DB071}">
      <dgm:prSet/>
      <dgm:spPr/>
      <dgm:t>
        <a:bodyPr/>
        <a:lstStyle/>
        <a:p>
          <a:endParaRPr lang="en-US"/>
        </a:p>
      </dgm:t>
    </dgm:pt>
    <dgm:pt modelId="{036B1A74-692F-4FE6-BC9B-9FDD14D69103}" type="sibTrans" cxnId="{4FEC01F5-63FB-464D-A642-E3E4ED1DB071}">
      <dgm:prSet/>
      <dgm:spPr/>
      <dgm:t>
        <a:bodyPr/>
        <a:lstStyle/>
        <a:p>
          <a:endParaRPr lang="en-US"/>
        </a:p>
      </dgm:t>
    </dgm:pt>
    <dgm:pt modelId="{FD1EA5BB-F65B-4820-B107-51363D93FF3A}">
      <dgm:prSet/>
      <dgm:spPr/>
      <dgm:t>
        <a:bodyPr/>
        <a:lstStyle/>
        <a:p>
          <a:r>
            <a:rPr lang="en-US" i="1"/>
            <a:t>Fundraising and Sponsorship</a:t>
          </a:r>
          <a:endParaRPr lang="en-US"/>
        </a:p>
      </dgm:t>
    </dgm:pt>
    <dgm:pt modelId="{A4E3F5CF-90B0-4687-86A5-4CA5C528F112}" type="parTrans" cxnId="{9244FEF1-C49E-4817-8DBC-2BF6E5D6C558}">
      <dgm:prSet/>
      <dgm:spPr/>
      <dgm:t>
        <a:bodyPr/>
        <a:lstStyle/>
        <a:p>
          <a:endParaRPr lang="en-US"/>
        </a:p>
      </dgm:t>
    </dgm:pt>
    <dgm:pt modelId="{6F0DBE46-149B-492A-9E42-E5CB0BA6EEAB}" type="sibTrans" cxnId="{9244FEF1-C49E-4817-8DBC-2BF6E5D6C558}">
      <dgm:prSet/>
      <dgm:spPr/>
      <dgm:t>
        <a:bodyPr/>
        <a:lstStyle/>
        <a:p>
          <a:endParaRPr lang="en-US"/>
        </a:p>
      </dgm:t>
    </dgm:pt>
    <dgm:pt modelId="{EC34281B-2B07-479F-B9CF-79C9B0C47112}">
      <dgm:prSet/>
      <dgm:spPr/>
      <dgm:t>
        <a:bodyPr/>
        <a:lstStyle/>
        <a:p>
          <a:r>
            <a:rPr lang="en-US" i="1"/>
            <a:t>Special Events</a:t>
          </a:r>
          <a:endParaRPr lang="en-US"/>
        </a:p>
      </dgm:t>
    </dgm:pt>
    <dgm:pt modelId="{133D9052-C3EC-43A5-BDD3-A97071AC3E02}" type="parTrans" cxnId="{2EC36A8D-11D5-4ED0-A6FE-54A5E09E2C4E}">
      <dgm:prSet/>
      <dgm:spPr/>
      <dgm:t>
        <a:bodyPr/>
        <a:lstStyle/>
        <a:p>
          <a:endParaRPr lang="en-US"/>
        </a:p>
      </dgm:t>
    </dgm:pt>
    <dgm:pt modelId="{70F5EDF3-B94C-4D65-A9BD-88BAFF32CD5B}" type="sibTrans" cxnId="{2EC36A8D-11D5-4ED0-A6FE-54A5E09E2C4E}">
      <dgm:prSet/>
      <dgm:spPr/>
      <dgm:t>
        <a:bodyPr/>
        <a:lstStyle/>
        <a:p>
          <a:endParaRPr lang="en-US"/>
        </a:p>
      </dgm:t>
    </dgm:pt>
    <dgm:pt modelId="{A75052BE-E17F-406E-9553-559F64E0BFE3}">
      <dgm:prSet/>
      <dgm:spPr/>
      <dgm:t>
        <a:bodyPr/>
        <a:lstStyle/>
        <a:p>
          <a:r>
            <a:rPr lang="en-US" i="1"/>
            <a:t>Transportation Rep - East of Fairmont</a:t>
          </a:r>
          <a:endParaRPr lang="en-US"/>
        </a:p>
      </dgm:t>
    </dgm:pt>
    <dgm:pt modelId="{0018F9C3-E340-464A-9B58-291F6986E361}" type="parTrans" cxnId="{B3C7EF0C-A72D-47AB-B5DC-8ADC2FF63004}">
      <dgm:prSet/>
      <dgm:spPr/>
      <dgm:t>
        <a:bodyPr/>
        <a:lstStyle/>
        <a:p>
          <a:endParaRPr lang="en-US"/>
        </a:p>
      </dgm:t>
    </dgm:pt>
    <dgm:pt modelId="{93D06085-254C-4FB1-B5DC-879381EB8387}" type="sibTrans" cxnId="{B3C7EF0C-A72D-47AB-B5DC-8ADC2FF63004}">
      <dgm:prSet/>
      <dgm:spPr/>
      <dgm:t>
        <a:bodyPr/>
        <a:lstStyle/>
        <a:p>
          <a:endParaRPr lang="en-US"/>
        </a:p>
      </dgm:t>
    </dgm:pt>
    <dgm:pt modelId="{A77D3E94-CC07-49AC-95A5-D0C206E36DC2}" type="pres">
      <dgm:prSet presAssocID="{DFEE21A0-9BD5-4597-A86A-F89A393C35E8}" presName="linear" presStyleCnt="0">
        <dgm:presLayoutVars>
          <dgm:animLvl val="lvl"/>
          <dgm:resizeHandles val="exact"/>
        </dgm:presLayoutVars>
      </dgm:prSet>
      <dgm:spPr/>
    </dgm:pt>
    <dgm:pt modelId="{3544D21D-DCDD-4542-9A47-0299B5FF79E4}" type="pres">
      <dgm:prSet presAssocID="{86C3963D-4177-4761-81BC-BB983545003F}" presName="parentText" presStyleLbl="node1" presStyleIdx="0" presStyleCnt="1">
        <dgm:presLayoutVars>
          <dgm:chMax val="0"/>
          <dgm:bulletEnabled val="1"/>
        </dgm:presLayoutVars>
      </dgm:prSet>
      <dgm:spPr/>
    </dgm:pt>
    <dgm:pt modelId="{20260101-1B1F-4AD1-8156-4B6EE25E151F}" type="pres">
      <dgm:prSet presAssocID="{86C3963D-4177-4761-81BC-BB983545003F}" presName="childText" presStyleLbl="revTx" presStyleIdx="0" presStyleCnt="1">
        <dgm:presLayoutVars>
          <dgm:bulletEnabled val="1"/>
        </dgm:presLayoutVars>
      </dgm:prSet>
      <dgm:spPr/>
    </dgm:pt>
  </dgm:ptLst>
  <dgm:cxnLst>
    <dgm:cxn modelId="{B3C7EF0C-A72D-47AB-B5DC-8ADC2FF63004}" srcId="{86C3963D-4177-4761-81BC-BB983545003F}" destId="{A75052BE-E17F-406E-9553-559F64E0BFE3}" srcOrd="2" destOrd="0" parTransId="{0018F9C3-E340-464A-9B58-291F6986E361}" sibTransId="{93D06085-254C-4FB1-B5DC-879381EB8387}"/>
    <dgm:cxn modelId="{50093414-8072-44BC-B0DD-2A91A87CCE84}" type="presOf" srcId="{C9CF92B9-727C-4E31-A267-31702BA7BA85}" destId="{20260101-1B1F-4AD1-8156-4B6EE25E151F}" srcOrd="0" destOrd="1" presId="urn:microsoft.com/office/officeart/2005/8/layout/vList2"/>
    <dgm:cxn modelId="{85F9E35C-19B6-4A38-8A11-550854BB4414}" type="presOf" srcId="{DFEE21A0-9BD5-4597-A86A-F89A393C35E8}" destId="{A77D3E94-CC07-49AC-95A5-D0C206E36DC2}" srcOrd="0" destOrd="0" presId="urn:microsoft.com/office/officeart/2005/8/layout/vList2"/>
    <dgm:cxn modelId="{C0DD3660-80D0-4D05-B2ED-93B328438605}" type="presOf" srcId="{86C3963D-4177-4761-81BC-BB983545003F}" destId="{3544D21D-DCDD-4542-9A47-0299B5FF79E4}" srcOrd="0" destOrd="0" presId="urn:microsoft.com/office/officeart/2005/8/layout/vList2"/>
    <dgm:cxn modelId="{36106A43-7D51-4B47-96F7-B25E5FCF96EA}" srcId="{86C3963D-4177-4761-81BC-BB983545003F}" destId="{A86BE59B-9B52-409B-A965-BAF68429B3F8}" srcOrd="0" destOrd="0" parTransId="{5E9D4EBB-1214-4CFA-BC63-631832A0EAAA}" sibTransId="{8FE25EC0-8072-40D7-B756-079E00CCAEDC}"/>
    <dgm:cxn modelId="{0A1E666B-6C43-437D-82FC-66D26A664ABD}" type="presOf" srcId="{EC34281B-2B07-479F-B9CF-79C9B0C47112}" destId="{20260101-1B1F-4AD1-8156-4B6EE25E151F}" srcOrd="0" destOrd="3" presId="urn:microsoft.com/office/officeart/2005/8/layout/vList2"/>
    <dgm:cxn modelId="{22998855-9FBE-4FA6-8716-72EAC56706A4}" type="presOf" srcId="{A75052BE-E17F-406E-9553-559F64E0BFE3}" destId="{20260101-1B1F-4AD1-8156-4B6EE25E151F}" srcOrd="0" destOrd="4" presId="urn:microsoft.com/office/officeart/2005/8/layout/vList2"/>
    <dgm:cxn modelId="{2EC36A8D-11D5-4ED0-A6FE-54A5E09E2C4E}" srcId="{C9CF92B9-727C-4E31-A267-31702BA7BA85}" destId="{EC34281B-2B07-479F-B9CF-79C9B0C47112}" srcOrd="1" destOrd="0" parTransId="{133D9052-C3EC-43A5-BDD3-A97071AC3E02}" sibTransId="{70F5EDF3-B94C-4D65-A9BD-88BAFF32CD5B}"/>
    <dgm:cxn modelId="{B250BCA1-8D2A-46A5-B233-4308D309EB63}" type="presOf" srcId="{FD1EA5BB-F65B-4820-B107-51363D93FF3A}" destId="{20260101-1B1F-4AD1-8156-4B6EE25E151F}" srcOrd="0" destOrd="2" presId="urn:microsoft.com/office/officeart/2005/8/layout/vList2"/>
    <dgm:cxn modelId="{88D9C6BC-B054-4D1D-9BFE-95A0ABC0955D}" srcId="{DFEE21A0-9BD5-4597-A86A-F89A393C35E8}" destId="{86C3963D-4177-4761-81BC-BB983545003F}" srcOrd="0" destOrd="0" parTransId="{89AF861A-D567-4EDC-9926-0299B6E95CCA}" sibTransId="{7F570D65-A056-4D85-8937-3B63F699E3CA}"/>
    <dgm:cxn modelId="{D66EACC5-2D90-4DE1-974B-DDB9B0B3BD77}" type="presOf" srcId="{A86BE59B-9B52-409B-A965-BAF68429B3F8}" destId="{20260101-1B1F-4AD1-8156-4B6EE25E151F}" srcOrd="0" destOrd="0" presId="urn:microsoft.com/office/officeart/2005/8/layout/vList2"/>
    <dgm:cxn modelId="{9244FEF1-C49E-4817-8DBC-2BF6E5D6C558}" srcId="{C9CF92B9-727C-4E31-A267-31702BA7BA85}" destId="{FD1EA5BB-F65B-4820-B107-51363D93FF3A}" srcOrd="0" destOrd="0" parTransId="{A4E3F5CF-90B0-4687-86A5-4CA5C528F112}" sibTransId="{6F0DBE46-149B-492A-9E42-E5CB0BA6EEAB}"/>
    <dgm:cxn modelId="{4FEC01F5-63FB-464D-A642-E3E4ED1DB071}" srcId="{86C3963D-4177-4761-81BC-BB983545003F}" destId="{C9CF92B9-727C-4E31-A267-31702BA7BA85}" srcOrd="1" destOrd="0" parTransId="{E4EB06BC-2ED8-4471-AA02-54B40964964E}" sibTransId="{036B1A74-692F-4FE6-BC9B-9FDD14D69103}"/>
    <dgm:cxn modelId="{C47E2DB3-CE99-4EBC-8B02-D04DE6F9A619}" type="presParOf" srcId="{A77D3E94-CC07-49AC-95A5-D0C206E36DC2}" destId="{3544D21D-DCDD-4542-9A47-0299B5FF79E4}" srcOrd="0" destOrd="0" presId="urn:microsoft.com/office/officeart/2005/8/layout/vList2"/>
    <dgm:cxn modelId="{C43606B1-4B0B-4A04-9417-693BFD7F8F0F}" type="presParOf" srcId="{A77D3E94-CC07-49AC-95A5-D0C206E36DC2}" destId="{20260101-1B1F-4AD1-8156-4B6EE25E151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D8B16E-22B2-401A-B388-31A62F6F2E2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BF6C196-FC7C-4B59-8568-DB7CE506105A}">
      <dgm:prSet/>
      <dgm:spPr/>
      <dgm:t>
        <a:bodyPr/>
        <a:lstStyle/>
        <a:p>
          <a:r>
            <a:rPr lang="en-US" b="1"/>
            <a:t>Acclaimed</a:t>
          </a:r>
          <a:endParaRPr lang="en-US"/>
        </a:p>
      </dgm:t>
    </dgm:pt>
    <dgm:pt modelId="{1056945D-4AD1-4606-8646-15190A6CDD51}" type="parTrans" cxnId="{E672D0B1-EFE4-469C-8BDB-0618A08A9EE5}">
      <dgm:prSet/>
      <dgm:spPr/>
      <dgm:t>
        <a:bodyPr/>
        <a:lstStyle/>
        <a:p>
          <a:endParaRPr lang="en-US"/>
        </a:p>
      </dgm:t>
    </dgm:pt>
    <dgm:pt modelId="{B1569EE0-68E9-4EBF-835D-5A3FD5007B62}" type="sibTrans" cxnId="{E672D0B1-EFE4-469C-8BDB-0618A08A9EE5}">
      <dgm:prSet/>
      <dgm:spPr/>
      <dgm:t>
        <a:bodyPr/>
        <a:lstStyle/>
        <a:p>
          <a:endParaRPr lang="en-US"/>
        </a:p>
      </dgm:t>
    </dgm:pt>
    <dgm:pt modelId="{C1DD4090-58EB-4B5C-ADE2-A7418D4E1256}">
      <dgm:prSet/>
      <dgm:spPr/>
      <dgm:t>
        <a:bodyPr/>
        <a:lstStyle/>
        <a:p>
          <a:r>
            <a:rPr lang="en-US" b="1"/>
            <a:t>Executive Board</a:t>
          </a:r>
          <a:endParaRPr lang="en-US"/>
        </a:p>
      </dgm:t>
    </dgm:pt>
    <dgm:pt modelId="{18AEFB7E-619A-45DC-819C-61E3C918AA0F}" type="parTrans" cxnId="{F1D1A615-D318-4ECE-A1B3-16EA9C4F8ADA}">
      <dgm:prSet/>
      <dgm:spPr/>
      <dgm:t>
        <a:bodyPr/>
        <a:lstStyle/>
        <a:p>
          <a:endParaRPr lang="en-US"/>
        </a:p>
      </dgm:t>
    </dgm:pt>
    <dgm:pt modelId="{0FEC6C8D-5F30-4979-BE4E-0B5E3128490C}" type="sibTrans" cxnId="{F1D1A615-D318-4ECE-A1B3-16EA9C4F8ADA}">
      <dgm:prSet/>
      <dgm:spPr/>
      <dgm:t>
        <a:bodyPr/>
        <a:lstStyle/>
        <a:p>
          <a:endParaRPr lang="en-US"/>
        </a:p>
      </dgm:t>
    </dgm:pt>
    <dgm:pt modelId="{BB7A5351-D844-40A9-ACF3-BEC705E0BD03}">
      <dgm:prSet/>
      <dgm:spPr/>
      <dgm:t>
        <a:bodyPr/>
        <a:lstStyle/>
        <a:p>
          <a:r>
            <a:rPr lang="en-US" i="1"/>
            <a:t>President – Karen Wright</a:t>
          </a:r>
          <a:endParaRPr lang="en-US"/>
        </a:p>
      </dgm:t>
    </dgm:pt>
    <dgm:pt modelId="{0FF1483C-6543-4E88-86DF-2EE836AD7B5C}" type="parTrans" cxnId="{EC2BA090-782F-474C-9C03-72A54DE47EAC}">
      <dgm:prSet/>
      <dgm:spPr/>
      <dgm:t>
        <a:bodyPr/>
        <a:lstStyle/>
        <a:p>
          <a:endParaRPr lang="en-US"/>
        </a:p>
      </dgm:t>
    </dgm:pt>
    <dgm:pt modelId="{DD5FEEE6-84C6-455A-A508-98AFED827AA1}" type="sibTrans" cxnId="{EC2BA090-782F-474C-9C03-72A54DE47EAC}">
      <dgm:prSet/>
      <dgm:spPr/>
      <dgm:t>
        <a:bodyPr/>
        <a:lstStyle/>
        <a:p>
          <a:endParaRPr lang="en-US"/>
        </a:p>
      </dgm:t>
    </dgm:pt>
    <dgm:pt modelId="{E1506EBE-DE49-44B7-AB79-10CE91D95DF6}">
      <dgm:prSet/>
      <dgm:spPr/>
      <dgm:t>
        <a:bodyPr/>
        <a:lstStyle/>
        <a:p>
          <a:r>
            <a:rPr lang="en-US" i="1"/>
            <a:t>Treasurer – Julie Westall</a:t>
          </a:r>
          <a:endParaRPr lang="en-US"/>
        </a:p>
      </dgm:t>
    </dgm:pt>
    <dgm:pt modelId="{7B034702-5937-4A2C-981D-3DD660009F66}" type="parTrans" cxnId="{F8710B67-47C6-49C4-AF1B-C1F0228E9F1B}">
      <dgm:prSet/>
      <dgm:spPr/>
      <dgm:t>
        <a:bodyPr/>
        <a:lstStyle/>
        <a:p>
          <a:endParaRPr lang="en-US"/>
        </a:p>
      </dgm:t>
    </dgm:pt>
    <dgm:pt modelId="{4738CE28-340D-4E93-AFD1-2C60E12FBABD}" type="sibTrans" cxnId="{F8710B67-47C6-49C4-AF1B-C1F0228E9F1B}">
      <dgm:prSet/>
      <dgm:spPr/>
      <dgm:t>
        <a:bodyPr/>
        <a:lstStyle/>
        <a:p>
          <a:endParaRPr lang="en-US"/>
        </a:p>
      </dgm:t>
    </dgm:pt>
    <dgm:pt modelId="{0C035C6C-D00A-47E0-A479-DAECB80701F4}">
      <dgm:prSet/>
      <dgm:spPr/>
      <dgm:t>
        <a:bodyPr/>
        <a:lstStyle/>
        <a:p>
          <a:r>
            <a:rPr lang="en-US" i="1"/>
            <a:t>Secretary – Brian Chow</a:t>
          </a:r>
          <a:endParaRPr lang="en-US"/>
        </a:p>
      </dgm:t>
    </dgm:pt>
    <dgm:pt modelId="{C0E23172-5248-4F0C-8F4B-B5BD89BCD5B1}" type="parTrans" cxnId="{E8F0AE8F-0615-489C-9603-223B2AE31297}">
      <dgm:prSet/>
      <dgm:spPr/>
      <dgm:t>
        <a:bodyPr/>
        <a:lstStyle/>
        <a:p>
          <a:endParaRPr lang="en-US"/>
        </a:p>
      </dgm:t>
    </dgm:pt>
    <dgm:pt modelId="{B071FDD3-1D1F-4D13-B39D-190FF55C329F}" type="sibTrans" cxnId="{E8F0AE8F-0615-489C-9603-223B2AE31297}">
      <dgm:prSet/>
      <dgm:spPr/>
      <dgm:t>
        <a:bodyPr/>
        <a:lstStyle/>
        <a:p>
          <a:endParaRPr lang="en-US"/>
        </a:p>
      </dgm:t>
    </dgm:pt>
    <dgm:pt modelId="{E0F24EE1-4326-4E2C-8506-B60AB7266AA4}">
      <dgm:prSet/>
      <dgm:spPr/>
      <dgm:t>
        <a:bodyPr/>
        <a:lstStyle/>
        <a:p>
          <a:r>
            <a:rPr lang="en-US" i="1"/>
            <a:t>Security &amp; Fraud – Shane Quinn</a:t>
          </a:r>
          <a:endParaRPr lang="en-US"/>
        </a:p>
      </dgm:t>
    </dgm:pt>
    <dgm:pt modelId="{46E6D4CF-6FB0-4B20-B505-1512B53F0BB9}" type="parTrans" cxnId="{3FF47203-32E4-4DE2-9257-2DDEA1EE8C38}">
      <dgm:prSet/>
      <dgm:spPr/>
      <dgm:t>
        <a:bodyPr/>
        <a:lstStyle/>
        <a:p>
          <a:endParaRPr lang="en-US"/>
        </a:p>
      </dgm:t>
    </dgm:pt>
    <dgm:pt modelId="{20112729-DB3D-4AA5-A3F1-26E9B5A2B1E5}" type="sibTrans" cxnId="{3FF47203-32E4-4DE2-9257-2DDEA1EE8C38}">
      <dgm:prSet/>
      <dgm:spPr/>
      <dgm:t>
        <a:bodyPr/>
        <a:lstStyle/>
        <a:p>
          <a:endParaRPr lang="en-US"/>
        </a:p>
      </dgm:t>
    </dgm:pt>
    <dgm:pt modelId="{DA144DE8-846D-4178-8CCD-158AD516D59B}">
      <dgm:prSet/>
      <dgm:spPr/>
      <dgm:t>
        <a:bodyPr/>
        <a:lstStyle/>
        <a:p>
          <a:r>
            <a:rPr lang="en-US" i="1"/>
            <a:t>Transportation  -  Luanne Calcutt</a:t>
          </a:r>
          <a:endParaRPr lang="en-US"/>
        </a:p>
      </dgm:t>
    </dgm:pt>
    <dgm:pt modelId="{F6385E2E-736D-4AC0-9C32-0A514EBB8F0C}" type="parTrans" cxnId="{556D9B84-7AFD-468F-97A6-5B05334DAEF1}">
      <dgm:prSet/>
      <dgm:spPr/>
      <dgm:t>
        <a:bodyPr/>
        <a:lstStyle/>
        <a:p>
          <a:endParaRPr lang="en-US"/>
        </a:p>
      </dgm:t>
    </dgm:pt>
    <dgm:pt modelId="{A0C85A35-9308-48CE-8136-2BFE25FD852E}" type="sibTrans" cxnId="{556D9B84-7AFD-468F-97A6-5B05334DAEF1}">
      <dgm:prSet/>
      <dgm:spPr/>
      <dgm:t>
        <a:bodyPr/>
        <a:lstStyle/>
        <a:p>
          <a:endParaRPr lang="en-US"/>
        </a:p>
      </dgm:t>
    </dgm:pt>
    <dgm:pt modelId="{243FDF21-3301-426B-9B2C-5F5414F40CE9}">
      <dgm:prSet/>
      <dgm:spPr/>
      <dgm:t>
        <a:bodyPr/>
        <a:lstStyle/>
        <a:p>
          <a:r>
            <a:rPr lang="en-US" i="1"/>
            <a:t>Environment – Laurel McIvor</a:t>
          </a:r>
          <a:endParaRPr lang="en-US"/>
        </a:p>
      </dgm:t>
    </dgm:pt>
    <dgm:pt modelId="{EFC32FC8-CB0F-4A83-8594-262A07D7CED3}" type="parTrans" cxnId="{56C648E6-10CC-4C9A-BFFB-C5305E511370}">
      <dgm:prSet/>
      <dgm:spPr/>
      <dgm:t>
        <a:bodyPr/>
        <a:lstStyle/>
        <a:p>
          <a:endParaRPr lang="en-US"/>
        </a:p>
      </dgm:t>
    </dgm:pt>
    <dgm:pt modelId="{6DCEE04D-EEBB-42EB-A6D4-E605EBAC9EBA}" type="sibTrans" cxnId="{56C648E6-10CC-4C9A-BFFB-C5305E511370}">
      <dgm:prSet/>
      <dgm:spPr/>
      <dgm:t>
        <a:bodyPr/>
        <a:lstStyle/>
        <a:p>
          <a:endParaRPr lang="en-US"/>
        </a:p>
      </dgm:t>
    </dgm:pt>
    <dgm:pt modelId="{D1BC9123-8A9D-4ACC-8FE1-AD0E50C19E76}">
      <dgm:prSet/>
      <dgm:spPr/>
      <dgm:t>
        <a:bodyPr/>
        <a:lstStyle/>
        <a:p>
          <a:r>
            <a:rPr lang="en-US" i="1"/>
            <a:t>Planning &amp; Development –Linda Niksic</a:t>
          </a:r>
          <a:endParaRPr lang="en-US"/>
        </a:p>
      </dgm:t>
    </dgm:pt>
    <dgm:pt modelId="{209F07D0-A0CE-43D4-900E-70E299BF5715}" type="parTrans" cxnId="{CA6253F7-C74A-4EF7-8966-54BDD68380CE}">
      <dgm:prSet/>
      <dgm:spPr/>
      <dgm:t>
        <a:bodyPr/>
        <a:lstStyle/>
        <a:p>
          <a:endParaRPr lang="en-US"/>
        </a:p>
      </dgm:t>
    </dgm:pt>
    <dgm:pt modelId="{FFAC157F-9C1F-4546-8AD7-0DABD9B516D2}" type="sibTrans" cxnId="{CA6253F7-C74A-4EF7-8966-54BDD68380CE}">
      <dgm:prSet/>
      <dgm:spPr/>
      <dgm:t>
        <a:bodyPr/>
        <a:lstStyle/>
        <a:p>
          <a:endParaRPr lang="en-US"/>
        </a:p>
      </dgm:t>
    </dgm:pt>
    <dgm:pt modelId="{C24054BD-8936-421D-A966-A7E0E03A1E1F}">
      <dgm:prSet/>
      <dgm:spPr/>
      <dgm:t>
        <a:bodyPr/>
        <a:lstStyle/>
        <a:p>
          <a:r>
            <a:rPr lang="en-US" i="1"/>
            <a:t>Membership – Susan Chell</a:t>
          </a:r>
          <a:endParaRPr lang="en-US"/>
        </a:p>
      </dgm:t>
    </dgm:pt>
    <dgm:pt modelId="{D7514F85-A3F5-4E69-AB56-9D3E487FF36F}" type="parTrans" cxnId="{A7F8C774-1F81-4DFF-88C4-7E6128A2E4D7}">
      <dgm:prSet/>
      <dgm:spPr/>
      <dgm:t>
        <a:bodyPr/>
        <a:lstStyle/>
        <a:p>
          <a:endParaRPr lang="en-US"/>
        </a:p>
      </dgm:t>
    </dgm:pt>
    <dgm:pt modelId="{CB0F880B-30DA-4837-BB7A-1E1E66023621}" type="sibTrans" cxnId="{A7F8C774-1F81-4DFF-88C4-7E6128A2E4D7}">
      <dgm:prSet/>
      <dgm:spPr/>
      <dgm:t>
        <a:bodyPr/>
        <a:lstStyle/>
        <a:p>
          <a:endParaRPr lang="en-US"/>
        </a:p>
      </dgm:t>
    </dgm:pt>
    <dgm:pt modelId="{86A0AEAE-9D51-4F82-B86E-C3293119712A}">
      <dgm:prSet/>
      <dgm:spPr/>
      <dgm:t>
        <a:bodyPr/>
        <a:lstStyle/>
        <a:p>
          <a:r>
            <a:rPr lang="en-US" i="1"/>
            <a:t>Heritage and History –Matt Lemay</a:t>
          </a:r>
          <a:endParaRPr lang="en-US"/>
        </a:p>
      </dgm:t>
    </dgm:pt>
    <dgm:pt modelId="{240E1FED-65EC-434C-8E1D-F90EA8676647}" type="parTrans" cxnId="{1BFAF4A3-DE65-42D1-800C-D1CEFEB8D4F8}">
      <dgm:prSet/>
      <dgm:spPr/>
      <dgm:t>
        <a:bodyPr/>
        <a:lstStyle/>
        <a:p>
          <a:endParaRPr lang="en-US"/>
        </a:p>
      </dgm:t>
    </dgm:pt>
    <dgm:pt modelId="{338BCA02-657E-4055-A2CB-18BC051B6215}" type="sibTrans" cxnId="{1BFAF4A3-DE65-42D1-800C-D1CEFEB8D4F8}">
      <dgm:prSet/>
      <dgm:spPr/>
      <dgm:t>
        <a:bodyPr/>
        <a:lstStyle/>
        <a:p>
          <a:endParaRPr lang="en-US"/>
        </a:p>
      </dgm:t>
    </dgm:pt>
    <dgm:pt modelId="{6A7EC434-7AA6-4300-85B8-07CE251D12E4}">
      <dgm:prSet/>
      <dgm:spPr/>
      <dgm:t>
        <a:bodyPr/>
        <a:lstStyle/>
        <a:p>
          <a:r>
            <a:rPr lang="en-US" i="1"/>
            <a:t>Member at Large – Alison Taylor</a:t>
          </a:r>
          <a:endParaRPr lang="en-US"/>
        </a:p>
      </dgm:t>
    </dgm:pt>
    <dgm:pt modelId="{39C412E6-BA39-4439-80B8-04FBEEC495BF}" type="parTrans" cxnId="{5CE2D21D-B0C9-4208-B338-F5DE57992700}">
      <dgm:prSet/>
      <dgm:spPr/>
      <dgm:t>
        <a:bodyPr/>
        <a:lstStyle/>
        <a:p>
          <a:endParaRPr lang="en-US"/>
        </a:p>
      </dgm:t>
    </dgm:pt>
    <dgm:pt modelId="{CCF74019-12AD-4F70-B22C-CDEA6054957E}" type="sibTrans" cxnId="{5CE2D21D-B0C9-4208-B338-F5DE57992700}">
      <dgm:prSet/>
      <dgm:spPr/>
      <dgm:t>
        <a:bodyPr/>
        <a:lstStyle/>
        <a:p>
          <a:endParaRPr lang="en-US"/>
        </a:p>
      </dgm:t>
    </dgm:pt>
    <dgm:pt modelId="{FF1679C9-D0ED-43B1-82C5-4B925416683A}" type="pres">
      <dgm:prSet presAssocID="{49D8B16E-22B2-401A-B388-31A62F6F2E28}" presName="linear" presStyleCnt="0">
        <dgm:presLayoutVars>
          <dgm:animLvl val="lvl"/>
          <dgm:resizeHandles val="exact"/>
        </dgm:presLayoutVars>
      </dgm:prSet>
      <dgm:spPr/>
    </dgm:pt>
    <dgm:pt modelId="{E3ADDD8C-78C7-408C-BD44-00E25B1D23F8}" type="pres">
      <dgm:prSet presAssocID="{FBF6C196-FC7C-4B59-8568-DB7CE506105A}" presName="parentText" presStyleLbl="node1" presStyleIdx="0" presStyleCnt="2">
        <dgm:presLayoutVars>
          <dgm:chMax val="0"/>
          <dgm:bulletEnabled val="1"/>
        </dgm:presLayoutVars>
      </dgm:prSet>
      <dgm:spPr/>
    </dgm:pt>
    <dgm:pt modelId="{6786A112-2D25-4BFC-A7B3-0C579EC2C43E}" type="pres">
      <dgm:prSet presAssocID="{B1569EE0-68E9-4EBF-835D-5A3FD5007B62}" presName="spacer" presStyleCnt="0"/>
      <dgm:spPr/>
    </dgm:pt>
    <dgm:pt modelId="{D2096C49-4C5D-476E-A1AE-12521B6D777D}" type="pres">
      <dgm:prSet presAssocID="{C1DD4090-58EB-4B5C-ADE2-A7418D4E1256}" presName="parentText" presStyleLbl="node1" presStyleIdx="1" presStyleCnt="2">
        <dgm:presLayoutVars>
          <dgm:chMax val="0"/>
          <dgm:bulletEnabled val="1"/>
        </dgm:presLayoutVars>
      </dgm:prSet>
      <dgm:spPr/>
    </dgm:pt>
    <dgm:pt modelId="{884ACFCF-574E-4328-B80E-9293872105DF}" type="pres">
      <dgm:prSet presAssocID="{C1DD4090-58EB-4B5C-ADE2-A7418D4E1256}" presName="childText" presStyleLbl="revTx" presStyleIdx="0" presStyleCnt="1">
        <dgm:presLayoutVars>
          <dgm:bulletEnabled val="1"/>
        </dgm:presLayoutVars>
      </dgm:prSet>
      <dgm:spPr/>
    </dgm:pt>
  </dgm:ptLst>
  <dgm:cxnLst>
    <dgm:cxn modelId="{3FF47203-32E4-4DE2-9257-2DDEA1EE8C38}" srcId="{C1DD4090-58EB-4B5C-ADE2-A7418D4E1256}" destId="{E0F24EE1-4326-4E2C-8506-B60AB7266AA4}" srcOrd="3" destOrd="0" parTransId="{46E6D4CF-6FB0-4B20-B505-1512B53F0BB9}" sibTransId="{20112729-DB3D-4AA5-A3F1-26E9B5A2B1E5}"/>
    <dgm:cxn modelId="{C0A32B06-9E63-412C-81C0-B3C801F12465}" type="presOf" srcId="{49D8B16E-22B2-401A-B388-31A62F6F2E28}" destId="{FF1679C9-D0ED-43B1-82C5-4B925416683A}" srcOrd="0" destOrd="0" presId="urn:microsoft.com/office/officeart/2005/8/layout/vList2"/>
    <dgm:cxn modelId="{F1D1A615-D318-4ECE-A1B3-16EA9C4F8ADA}" srcId="{49D8B16E-22B2-401A-B388-31A62F6F2E28}" destId="{C1DD4090-58EB-4B5C-ADE2-A7418D4E1256}" srcOrd="1" destOrd="0" parTransId="{18AEFB7E-619A-45DC-819C-61E3C918AA0F}" sibTransId="{0FEC6C8D-5F30-4979-BE4E-0B5E3128490C}"/>
    <dgm:cxn modelId="{5CE2D21D-B0C9-4208-B338-F5DE57992700}" srcId="{C1DD4090-58EB-4B5C-ADE2-A7418D4E1256}" destId="{6A7EC434-7AA6-4300-85B8-07CE251D12E4}" srcOrd="9" destOrd="0" parTransId="{39C412E6-BA39-4439-80B8-04FBEEC495BF}" sibTransId="{CCF74019-12AD-4F70-B22C-CDEA6054957E}"/>
    <dgm:cxn modelId="{B274D625-F737-40E8-94DF-2CC0BD8A8087}" type="presOf" srcId="{D1BC9123-8A9D-4ACC-8FE1-AD0E50C19E76}" destId="{884ACFCF-574E-4328-B80E-9293872105DF}" srcOrd="0" destOrd="6" presId="urn:microsoft.com/office/officeart/2005/8/layout/vList2"/>
    <dgm:cxn modelId="{F48CB427-6C0B-433F-941E-BEA3A65E0F1A}" type="presOf" srcId="{E1506EBE-DE49-44B7-AB79-10CE91D95DF6}" destId="{884ACFCF-574E-4328-B80E-9293872105DF}" srcOrd="0" destOrd="1" presId="urn:microsoft.com/office/officeart/2005/8/layout/vList2"/>
    <dgm:cxn modelId="{09A1C261-00EA-413A-9F63-58BA076192C5}" type="presOf" srcId="{C1DD4090-58EB-4B5C-ADE2-A7418D4E1256}" destId="{D2096C49-4C5D-476E-A1AE-12521B6D777D}" srcOrd="0" destOrd="0" presId="urn:microsoft.com/office/officeart/2005/8/layout/vList2"/>
    <dgm:cxn modelId="{F8710B67-47C6-49C4-AF1B-C1F0228E9F1B}" srcId="{C1DD4090-58EB-4B5C-ADE2-A7418D4E1256}" destId="{E1506EBE-DE49-44B7-AB79-10CE91D95DF6}" srcOrd="1" destOrd="0" parTransId="{7B034702-5937-4A2C-981D-3DD660009F66}" sibTransId="{4738CE28-340D-4E93-AFD1-2C60E12FBABD}"/>
    <dgm:cxn modelId="{E3C2E86A-F13A-4AD7-BE37-6592AE433432}" type="presOf" srcId="{86A0AEAE-9D51-4F82-B86E-C3293119712A}" destId="{884ACFCF-574E-4328-B80E-9293872105DF}" srcOrd="0" destOrd="8" presId="urn:microsoft.com/office/officeart/2005/8/layout/vList2"/>
    <dgm:cxn modelId="{D7EC7570-55B3-45CA-A31C-0D9BB4FDCDED}" type="presOf" srcId="{FBF6C196-FC7C-4B59-8568-DB7CE506105A}" destId="{E3ADDD8C-78C7-408C-BD44-00E25B1D23F8}" srcOrd="0" destOrd="0" presId="urn:microsoft.com/office/officeart/2005/8/layout/vList2"/>
    <dgm:cxn modelId="{A7F8C774-1F81-4DFF-88C4-7E6128A2E4D7}" srcId="{C1DD4090-58EB-4B5C-ADE2-A7418D4E1256}" destId="{C24054BD-8936-421D-A966-A7E0E03A1E1F}" srcOrd="7" destOrd="0" parTransId="{D7514F85-A3F5-4E69-AB56-9D3E487FF36F}" sibTransId="{CB0F880B-30DA-4837-BB7A-1E1E66023621}"/>
    <dgm:cxn modelId="{E465DB82-9C2A-4B2E-9ADE-EB0BAF2C1459}" type="presOf" srcId="{6A7EC434-7AA6-4300-85B8-07CE251D12E4}" destId="{884ACFCF-574E-4328-B80E-9293872105DF}" srcOrd="0" destOrd="9" presId="urn:microsoft.com/office/officeart/2005/8/layout/vList2"/>
    <dgm:cxn modelId="{556D9B84-7AFD-468F-97A6-5B05334DAEF1}" srcId="{C1DD4090-58EB-4B5C-ADE2-A7418D4E1256}" destId="{DA144DE8-846D-4178-8CCD-158AD516D59B}" srcOrd="4" destOrd="0" parTransId="{F6385E2E-736D-4AC0-9C32-0A514EBB8F0C}" sibTransId="{A0C85A35-9308-48CE-8136-2BFE25FD852E}"/>
    <dgm:cxn modelId="{923C6386-5A06-4C2A-BC52-F48304F55CF0}" type="presOf" srcId="{C24054BD-8936-421D-A966-A7E0E03A1E1F}" destId="{884ACFCF-574E-4328-B80E-9293872105DF}" srcOrd="0" destOrd="7" presId="urn:microsoft.com/office/officeart/2005/8/layout/vList2"/>
    <dgm:cxn modelId="{E8F0AE8F-0615-489C-9603-223B2AE31297}" srcId="{C1DD4090-58EB-4B5C-ADE2-A7418D4E1256}" destId="{0C035C6C-D00A-47E0-A479-DAECB80701F4}" srcOrd="2" destOrd="0" parTransId="{C0E23172-5248-4F0C-8F4B-B5BD89BCD5B1}" sibTransId="{B071FDD3-1D1F-4D13-B39D-190FF55C329F}"/>
    <dgm:cxn modelId="{EC2BA090-782F-474C-9C03-72A54DE47EAC}" srcId="{C1DD4090-58EB-4B5C-ADE2-A7418D4E1256}" destId="{BB7A5351-D844-40A9-ACF3-BEC705E0BD03}" srcOrd="0" destOrd="0" parTransId="{0FF1483C-6543-4E88-86DF-2EE836AD7B5C}" sibTransId="{DD5FEEE6-84C6-455A-A508-98AFED827AA1}"/>
    <dgm:cxn modelId="{B4BFDF90-C79D-4A94-9439-1140E8A78440}" type="presOf" srcId="{0C035C6C-D00A-47E0-A479-DAECB80701F4}" destId="{884ACFCF-574E-4328-B80E-9293872105DF}" srcOrd="0" destOrd="2" presId="urn:microsoft.com/office/officeart/2005/8/layout/vList2"/>
    <dgm:cxn modelId="{D50D97A0-7249-49AC-8E8C-01A7CA802684}" type="presOf" srcId="{DA144DE8-846D-4178-8CCD-158AD516D59B}" destId="{884ACFCF-574E-4328-B80E-9293872105DF}" srcOrd="0" destOrd="4" presId="urn:microsoft.com/office/officeart/2005/8/layout/vList2"/>
    <dgm:cxn modelId="{1BFAF4A3-DE65-42D1-800C-D1CEFEB8D4F8}" srcId="{C1DD4090-58EB-4B5C-ADE2-A7418D4E1256}" destId="{86A0AEAE-9D51-4F82-B86E-C3293119712A}" srcOrd="8" destOrd="0" parTransId="{240E1FED-65EC-434C-8E1D-F90EA8676647}" sibTransId="{338BCA02-657E-4055-A2CB-18BC051B6215}"/>
    <dgm:cxn modelId="{FC3C65AE-DE24-4EC0-AF70-610A9AD03A54}" type="presOf" srcId="{243FDF21-3301-426B-9B2C-5F5414F40CE9}" destId="{884ACFCF-574E-4328-B80E-9293872105DF}" srcOrd="0" destOrd="5" presId="urn:microsoft.com/office/officeart/2005/8/layout/vList2"/>
    <dgm:cxn modelId="{E672D0B1-EFE4-469C-8BDB-0618A08A9EE5}" srcId="{49D8B16E-22B2-401A-B388-31A62F6F2E28}" destId="{FBF6C196-FC7C-4B59-8568-DB7CE506105A}" srcOrd="0" destOrd="0" parTransId="{1056945D-4AD1-4606-8646-15190A6CDD51}" sibTransId="{B1569EE0-68E9-4EBF-835D-5A3FD5007B62}"/>
    <dgm:cxn modelId="{56C648E6-10CC-4C9A-BFFB-C5305E511370}" srcId="{C1DD4090-58EB-4B5C-ADE2-A7418D4E1256}" destId="{243FDF21-3301-426B-9B2C-5F5414F40CE9}" srcOrd="5" destOrd="0" parTransId="{EFC32FC8-CB0F-4A83-8594-262A07D7CED3}" sibTransId="{6DCEE04D-EEBB-42EB-A6D4-E605EBAC9EBA}"/>
    <dgm:cxn modelId="{CA6253F7-C74A-4EF7-8966-54BDD68380CE}" srcId="{C1DD4090-58EB-4B5C-ADE2-A7418D4E1256}" destId="{D1BC9123-8A9D-4ACC-8FE1-AD0E50C19E76}" srcOrd="6" destOrd="0" parTransId="{209F07D0-A0CE-43D4-900E-70E299BF5715}" sibTransId="{FFAC157F-9C1F-4546-8AD7-0DABD9B516D2}"/>
    <dgm:cxn modelId="{646624FE-2C37-4CF8-916E-08F5CEC7FEDD}" type="presOf" srcId="{BB7A5351-D844-40A9-ACF3-BEC705E0BD03}" destId="{884ACFCF-574E-4328-B80E-9293872105DF}" srcOrd="0" destOrd="0" presId="urn:microsoft.com/office/officeart/2005/8/layout/vList2"/>
    <dgm:cxn modelId="{7561B8FF-FE08-412A-B905-23664493F5EF}" type="presOf" srcId="{E0F24EE1-4326-4E2C-8506-B60AB7266AA4}" destId="{884ACFCF-574E-4328-B80E-9293872105DF}" srcOrd="0" destOrd="3" presId="urn:microsoft.com/office/officeart/2005/8/layout/vList2"/>
    <dgm:cxn modelId="{E56371F3-6C85-42EB-BDAB-F6BA9D3ED07C}" type="presParOf" srcId="{FF1679C9-D0ED-43B1-82C5-4B925416683A}" destId="{E3ADDD8C-78C7-408C-BD44-00E25B1D23F8}" srcOrd="0" destOrd="0" presId="urn:microsoft.com/office/officeart/2005/8/layout/vList2"/>
    <dgm:cxn modelId="{871B26A0-5FCA-46AC-8DD6-F26FDEBCA9CA}" type="presParOf" srcId="{FF1679C9-D0ED-43B1-82C5-4B925416683A}" destId="{6786A112-2D25-4BFC-A7B3-0C579EC2C43E}" srcOrd="1" destOrd="0" presId="urn:microsoft.com/office/officeart/2005/8/layout/vList2"/>
    <dgm:cxn modelId="{54E2523A-722C-4E3D-8221-2D354F54C87D}" type="presParOf" srcId="{FF1679C9-D0ED-43B1-82C5-4B925416683A}" destId="{D2096C49-4C5D-476E-A1AE-12521B6D777D}" srcOrd="2" destOrd="0" presId="urn:microsoft.com/office/officeart/2005/8/layout/vList2"/>
    <dgm:cxn modelId="{BFF45D37-25E9-4B7E-8483-30484B64529A}" type="presParOf" srcId="{FF1679C9-D0ED-43B1-82C5-4B925416683A}" destId="{884ACFCF-574E-4328-B80E-9293872105D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F966B-80C8-4B5D-8EB8-1834B80A8478}">
      <dsp:nvSpPr>
        <dsp:cNvPr id="0" name=""/>
        <dsp:cNvSpPr/>
      </dsp:nvSpPr>
      <dsp:spPr>
        <a:xfrm>
          <a:off x="947043" y="27883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190CE-06BA-4D69-81FC-D48DDB09AFA5}">
      <dsp:nvSpPr>
        <dsp:cNvPr id="0" name=""/>
        <dsp:cNvSpPr/>
      </dsp:nvSpPr>
      <dsp:spPr>
        <a:xfrm>
          <a:off x="1415043" y="74683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CDBE22-E708-4BED-8232-2A75B41A0F48}">
      <dsp:nvSpPr>
        <dsp:cNvPr id="0" name=""/>
        <dsp:cNvSpPr/>
      </dsp:nvSpPr>
      <dsp:spPr>
        <a:xfrm>
          <a:off x="245043" y="315883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CA" sz="2200" kern="1200">
              <a:latin typeface="Calibri   "/>
            </a:rPr>
            <a:t>Bill 3 – Strong Mayors, Building Better Homes Act</a:t>
          </a:r>
        </a:p>
      </dsp:txBody>
      <dsp:txXfrm>
        <a:off x="245043" y="3158832"/>
        <a:ext cx="3600000" cy="720000"/>
      </dsp:txXfrm>
    </dsp:sp>
    <dsp:sp modelId="{56957F58-5CCF-4492-AFF9-0879391434FD}">
      <dsp:nvSpPr>
        <dsp:cNvPr id="0" name=""/>
        <dsp:cNvSpPr/>
      </dsp:nvSpPr>
      <dsp:spPr>
        <a:xfrm>
          <a:off x="5177043" y="278831"/>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0A76D-A017-43F7-B0FA-B63EEFE79AD4}">
      <dsp:nvSpPr>
        <dsp:cNvPr id="0" name=""/>
        <dsp:cNvSpPr/>
      </dsp:nvSpPr>
      <dsp:spPr>
        <a:xfrm>
          <a:off x="5645043" y="74683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384EF3-8E71-4268-9F98-F4CCFF231E6C}">
      <dsp:nvSpPr>
        <dsp:cNvPr id="0" name=""/>
        <dsp:cNvSpPr/>
      </dsp:nvSpPr>
      <dsp:spPr>
        <a:xfrm>
          <a:off x="4475043" y="315883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CA" sz="2200" kern="1200">
              <a:latin typeface="Calibri   "/>
            </a:rPr>
            <a:t>Bill 23 – More Homes Built Faster Act</a:t>
          </a:r>
          <a:endParaRPr lang="en-US" sz="2200" kern="1200"/>
        </a:p>
      </dsp:txBody>
      <dsp:txXfrm>
        <a:off x="4475043" y="315883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A12FC-80CE-495E-8300-385640798324}">
      <dsp:nvSpPr>
        <dsp:cNvPr id="0" name=""/>
        <dsp:cNvSpPr/>
      </dsp:nvSpPr>
      <dsp:spPr>
        <a:xfrm>
          <a:off x="0" y="64764"/>
          <a:ext cx="4697730"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Roles and Nominees (*returning)</a:t>
          </a:r>
          <a:endParaRPr lang="en-US" sz="2100" kern="1200"/>
        </a:p>
      </dsp:txBody>
      <dsp:txXfrm>
        <a:off x="24588" y="89352"/>
        <a:ext cx="4648554" cy="454509"/>
      </dsp:txXfrm>
    </dsp:sp>
    <dsp:sp modelId="{3B4F6FDD-1CDB-4015-93FA-794D11713FAB}">
      <dsp:nvSpPr>
        <dsp:cNvPr id="0" name=""/>
        <dsp:cNvSpPr/>
      </dsp:nvSpPr>
      <dsp:spPr>
        <a:xfrm>
          <a:off x="0" y="628929"/>
          <a:ext cx="4697730" cy="50368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Executive Board</a:t>
          </a:r>
          <a:endParaRPr lang="en-US" sz="2100" kern="1200"/>
        </a:p>
      </dsp:txBody>
      <dsp:txXfrm>
        <a:off x="24588" y="653517"/>
        <a:ext cx="4648554" cy="454509"/>
      </dsp:txXfrm>
    </dsp:sp>
    <dsp:sp modelId="{AB6672C6-B573-4680-8E26-FF77956287BD}">
      <dsp:nvSpPr>
        <dsp:cNvPr id="0" name=""/>
        <dsp:cNvSpPr/>
      </dsp:nvSpPr>
      <dsp:spPr>
        <a:xfrm>
          <a:off x="0" y="1132614"/>
          <a:ext cx="4697730" cy="330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a:t>President – Karen Wright *</a:t>
          </a:r>
          <a:endParaRPr lang="en-US" sz="1600" kern="1200"/>
        </a:p>
        <a:p>
          <a:pPr marL="171450" lvl="1" indent="-171450" algn="l" defTabSz="711200">
            <a:lnSpc>
              <a:spcPct val="90000"/>
            </a:lnSpc>
            <a:spcBef>
              <a:spcPct val="0"/>
            </a:spcBef>
            <a:spcAft>
              <a:spcPct val="20000"/>
            </a:spcAft>
            <a:buChar char="•"/>
          </a:pPr>
          <a:r>
            <a:rPr lang="en-US" sz="1600" i="1" kern="1200"/>
            <a:t>Vice President – </a:t>
          </a:r>
          <a:r>
            <a:rPr lang="en-US" sz="1600" b="1" i="1" kern="1200"/>
            <a:t>OPEN</a:t>
          </a:r>
          <a:endParaRPr lang="en-US" sz="1600" kern="1200"/>
        </a:p>
        <a:p>
          <a:pPr marL="171450" lvl="1" indent="-171450" algn="l" defTabSz="711200">
            <a:lnSpc>
              <a:spcPct val="90000"/>
            </a:lnSpc>
            <a:spcBef>
              <a:spcPct val="0"/>
            </a:spcBef>
            <a:spcAft>
              <a:spcPct val="20000"/>
            </a:spcAft>
            <a:buChar char="•"/>
          </a:pPr>
          <a:r>
            <a:rPr lang="en-US" sz="1600" i="1" kern="1200"/>
            <a:t>Treasurer – Julie Westall*</a:t>
          </a:r>
          <a:endParaRPr lang="en-US" sz="1600" kern="1200"/>
        </a:p>
        <a:p>
          <a:pPr marL="171450" lvl="1" indent="-171450" algn="l" defTabSz="711200">
            <a:lnSpc>
              <a:spcPct val="90000"/>
            </a:lnSpc>
            <a:spcBef>
              <a:spcPct val="0"/>
            </a:spcBef>
            <a:spcAft>
              <a:spcPct val="20000"/>
            </a:spcAft>
            <a:buChar char="•"/>
          </a:pPr>
          <a:r>
            <a:rPr lang="en-US" sz="1600" i="1" kern="1200"/>
            <a:t>Secretary – </a:t>
          </a:r>
          <a:r>
            <a:rPr lang="en-US" sz="1600" b="1" i="1" kern="1200"/>
            <a:t>Brian Chow</a:t>
          </a:r>
          <a:endParaRPr lang="en-US" sz="1600" kern="1200"/>
        </a:p>
        <a:p>
          <a:pPr marL="171450" lvl="1" indent="-171450" algn="l" defTabSz="711200">
            <a:lnSpc>
              <a:spcPct val="90000"/>
            </a:lnSpc>
            <a:spcBef>
              <a:spcPct val="0"/>
            </a:spcBef>
            <a:spcAft>
              <a:spcPct val="20000"/>
            </a:spcAft>
            <a:buChar char="•"/>
          </a:pPr>
          <a:r>
            <a:rPr lang="en-US" sz="1600" i="1" kern="1200"/>
            <a:t>Security &amp; Fraud – Shane Quinn*</a:t>
          </a:r>
          <a:endParaRPr lang="en-US" sz="1600" kern="1200"/>
        </a:p>
        <a:p>
          <a:pPr marL="171450" lvl="1" indent="-171450" algn="l" defTabSz="711200">
            <a:lnSpc>
              <a:spcPct val="90000"/>
            </a:lnSpc>
            <a:spcBef>
              <a:spcPct val="0"/>
            </a:spcBef>
            <a:spcAft>
              <a:spcPct val="20000"/>
            </a:spcAft>
            <a:buChar char="•"/>
          </a:pPr>
          <a:r>
            <a:rPr lang="en-US" sz="1600" i="1" kern="1200"/>
            <a:t>Transportation  -  Luanne Calcutt*</a:t>
          </a:r>
          <a:endParaRPr lang="en-US" sz="1600" kern="1200"/>
        </a:p>
        <a:p>
          <a:pPr marL="171450" lvl="1" indent="-171450" algn="l" defTabSz="711200">
            <a:lnSpc>
              <a:spcPct val="90000"/>
            </a:lnSpc>
            <a:spcBef>
              <a:spcPct val="0"/>
            </a:spcBef>
            <a:spcAft>
              <a:spcPct val="20000"/>
            </a:spcAft>
            <a:buChar char="•"/>
          </a:pPr>
          <a:r>
            <a:rPr lang="en-US" sz="1600" i="1" kern="1200"/>
            <a:t>Environment – Laurel McIvor*</a:t>
          </a:r>
          <a:endParaRPr lang="en-US" sz="1600" kern="1200"/>
        </a:p>
        <a:p>
          <a:pPr marL="171450" lvl="1" indent="-171450" algn="l" defTabSz="711200">
            <a:lnSpc>
              <a:spcPct val="90000"/>
            </a:lnSpc>
            <a:spcBef>
              <a:spcPct val="0"/>
            </a:spcBef>
            <a:spcAft>
              <a:spcPct val="20000"/>
            </a:spcAft>
            <a:buChar char="•"/>
          </a:pPr>
          <a:r>
            <a:rPr lang="en-US" sz="1600" i="1" kern="1200"/>
            <a:t>Planning &amp; Development –Linda Niksic*</a:t>
          </a:r>
          <a:endParaRPr lang="en-US" sz="1600" kern="1200"/>
        </a:p>
        <a:p>
          <a:pPr marL="171450" lvl="1" indent="-171450" algn="l" defTabSz="711200">
            <a:lnSpc>
              <a:spcPct val="90000"/>
            </a:lnSpc>
            <a:spcBef>
              <a:spcPct val="0"/>
            </a:spcBef>
            <a:spcAft>
              <a:spcPct val="20000"/>
            </a:spcAft>
            <a:buChar char="•"/>
          </a:pPr>
          <a:r>
            <a:rPr lang="en-US" sz="1600" i="1" kern="1200"/>
            <a:t>Membership – Susan Chell*</a:t>
          </a:r>
          <a:endParaRPr lang="en-US" sz="1600" kern="1200"/>
        </a:p>
        <a:p>
          <a:pPr marL="171450" lvl="1" indent="-171450" algn="l" defTabSz="711200">
            <a:lnSpc>
              <a:spcPct val="90000"/>
            </a:lnSpc>
            <a:spcBef>
              <a:spcPct val="0"/>
            </a:spcBef>
            <a:spcAft>
              <a:spcPct val="20000"/>
            </a:spcAft>
            <a:buChar char="•"/>
          </a:pPr>
          <a:r>
            <a:rPr lang="en-US" sz="1600" i="1" kern="1200"/>
            <a:t>Communications  - </a:t>
          </a:r>
          <a:r>
            <a:rPr lang="en-US" sz="1600" b="1" i="1" kern="1200"/>
            <a:t>OPEN</a:t>
          </a:r>
          <a:endParaRPr lang="en-US" sz="1600" kern="1200"/>
        </a:p>
        <a:p>
          <a:pPr marL="171450" lvl="1" indent="-171450" algn="l" defTabSz="711200">
            <a:lnSpc>
              <a:spcPct val="90000"/>
            </a:lnSpc>
            <a:spcBef>
              <a:spcPct val="0"/>
            </a:spcBef>
            <a:spcAft>
              <a:spcPct val="20000"/>
            </a:spcAft>
            <a:buChar char="•"/>
          </a:pPr>
          <a:r>
            <a:rPr lang="en-US" sz="1600" i="1" kern="1200"/>
            <a:t>Heritage and History –Matt Lemay*</a:t>
          </a:r>
          <a:endParaRPr lang="en-US" sz="1600" kern="1200"/>
        </a:p>
        <a:p>
          <a:pPr marL="171450" lvl="1" indent="-171450" algn="l" defTabSz="711200">
            <a:lnSpc>
              <a:spcPct val="90000"/>
            </a:lnSpc>
            <a:spcBef>
              <a:spcPct val="0"/>
            </a:spcBef>
            <a:spcAft>
              <a:spcPct val="20000"/>
            </a:spcAft>
            <a:buChar char="•"/>
          </a:pPr>
          <a:r>
            <a:rPr lang="en-US" sz="1600" i="1" kern="1200"/>
            <a:t>Member at Large – </a:t>
          </a:r>
          <a:r>
            <a:rPr lang="en-US" sz="1600" b="1" i="1" kern="1200"/>
            <a:t>Alison Taylor*</a:t>
          </a:r>
          <a:endParaRPr lang="en-US" sz="1600" kern="1200"/>
        </a:p>
      </dsp:txBody>
      <dsp:txXfrm>
        <a:off x="0" y="1132614"/>
        <a:ext cx="4697730" cy="3303720"/>
      </dsp:txXfrm>
    </dsp:sp>
    <dsp:sp modelId="{BBB25B43-2BCC-40C7-A3FA-BF461AFBD095}">
      <dsp:nvSpPr>
        <dsp:cNvPr id="0" name=""/>
        <dsp:cNvSpPr/>
      </dsp:nvSpPr>
      <dsp:spPr>
        <a:xfrm>
          <a:off x="0" y="4436334"/>
          <a:ext cx="4697730" cy="5036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Subcommittee Leads</a:t>
          </a:r>
          <a:endParaRPr lang="en-US" sz="2100" kern="1200"/>
        </a:p>
      </dsp:txBody>
      <dsp:txXfrm>
        <a:off x="24588" y="4460922"/>
        <a:ext cx="4648554" cy="454509"/>
      </dsp:txXfrm>
    </dsp:sp>
    <dsp:sp modelId="{1B269F56-C4AF-4E09-9CA9-7D69D5242DFD}">
      <dsp:nvSpPr>
        <dsp:cNvPr id="0" name=""/>
        <dsp:cNvSpPr/>
      </dsp:nvSpPr>
      <dsp:spPr>
        <a:xfrm>
          <a:off x="0" y="4940019"/>
          <a:ext cx="469773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a:t>1081 Carling – Tanis Halpipe  (Luanne Calcutt board liaison)</a:t>
          </a:r>
          <a:endParaRPr lang="en-US" sz="1600" kern="1200"/>
        </a:p>
      </dsp:txBody>
      <dsp:txXfrm>
        <a:off x="0" y="4940019"/>
        <a:ext cx="4697730" cy="499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CFE3-96B8-47D8-B0C3-2FB15E105A50}">
      <dsp:nvSpPr>
        <dsp:cNvPr id="0" name=""/>
        <dsp:cNvSpPr/>
      </dsp:nvSpPr>
      <dsp:spPr>
        <a:xfrm>
          <a:off x="0" y="73043"/>
          <a:ext cx="4697730" cy="2585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dirty="0"/>
            <a:t>Secretary Nominee: </a:t>
          </a:r>
          <a:endParaRPr lang="en-US" sz="6500" kern="1200" dirty="0"/>
        </a:p>
      </dsp:txBody>
      <dsp:txXfrm>
        <a:off x="126223" y="199266"/>
        <a:ext cx="4445284" cy="2333254"/>
      </dsp:txXfrm>
    </dsp:sp>
    <dsp:sp modelId="{BEDB8721-BC65-4399-BCF6-55B2987BE622}">
      <dsp:nvSpPr>
        <dsp:cNvPr id="0" name=""/>
        <dsp:cNvSpPr/>
      </dsp:nvSpPr>
      <dsp:spPr>
        <a:xfrm>
          <a:off x="0" y="2845943"/>
          <a:ext cx="4697730" cy="2585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i="1" kern="1200" dirty="0"/>
            <a:t>Brian Chow</a:t>
          </a:r>
          <a:endParaRPr lang="en-US" sz="6500" kern="1200" dirty="0"/>
        </a:p>
      </dsp:txBody>
      <dsp:txXfrm>
        <a:off x="126223" y="2972166"/>
        <a:ext cx="4445284" cy="2333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BD691-FD85-4480-B5DF-3B4F0F938EE2}">
      <dsp:nvSpPr>
        <dsp:cNvPr id="0" name=""/>
        <dsp:cNvSpPr/>
      </dsp:nvSpPr>
      <dsp:spPr>
        <a:xfrm>
          <a:off x="0" y="43703"/>
          <a:ext cx="4697730" cy="26395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a:t>Board Member At Large Returning:</a:t>
          </a:r>
          <a:endParaRPr lang="en-US" sz="4800" kern="1200"/>
        </a:p>
      </dsp:txBody>
      <dsp:txXfrm>
        <a:off x="128851" y="172554"/>
        <a:ext cx="4440028" cy="2381817"/>
      </dsp:txXfrm>
    </dsp:sp>
    <dsp:sp modelId="{B3BC733D-4627-426B-A4CF-93D7EB7A335E}">
      <dsp:nvSpPr>
        <dsp:cNvPr id="0" name=""/>
        <dsp:cNvSpPr/>
      </dsp:nvSpPr>
      <dsp:spPr>
        <a:xfrm>
          <a:off x="0" y="2821464"/>
          <a:ext cx="4697730" cy="26395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1" kern="1200"/>
            <a:t>Alison Taylor</a:t>
          </a:r>
          <a:endParaRPr lang="en-US" sz="4800" kern="1200"/>
        </a:p>
      </dsp:txBody>
      <dsp:txXfrm>
        <a:off x="128851" y="2950315"/>
        <a:ext cx="4440028" cy="2381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8533B-A5D7-49FA-B679-5C3E0053BDA8}">
      <dsp:nvSpPr>
        <dsp:cNvPr id="0" name=""/>
        <dsp:cNvSpPr/>
      </dsp:nvSpPr>
      <dsp:spPr>
        <a:xfrm>
          <a:off x="0" y="1352731"/>
          <a:ext cx="4697730" cy="13191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1" kern="1200"/>
            <a:t>OPEN: </a:t>
          </a:r>
          <a:endParaRPr lang="en-US" sz="5500" kern="1200"/>
        </a:p>
      </dsp:txBody>
      <dsp:txXfrm>
        <a:off x="64397" y="1417128"/>
        <a:ext cx="4568936" cy="1190381"/>
      </dsp:txXfrm>
    </dsp:sp>
    <dsp:sp modelId="{8C4AFE31-A4FB-4474-9A7F-42FFF1C8BEFC}">
      <dsp:nvSpPr>
        <dsp:cNvPr id="0" name=""/>
        <dsp:cNvSpPr/>
      </dsp:nvSpPr>
      <dsp:spPr>
        <a:xfrm>
          <a:off x="0" y="2671906"/>
          <a:ext cx="4697730" cy="1480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b="1" i="1" kern="1200" dirty="0"/>
            <a:t>Vice President</a:t>
          </a:r>
          <a:endParaRPr lang="en-US" sz="4300" i="1" kern="1200" dirty="0"/>
        </a:p>
        <a:p>
          <a:pPr marL="285750" lvl="1" indent="-285750" algn="l" defTabSz="1911350">
            <a:lnSpc>
              <a:spcPct val="90000"/>
            </a:lnSpc>
            <a:spcBef>
              <a:spcPct val="0"/>
            </a:spcBef>
            <a:spcAft>
              <a:spcPct val="20000"/>
            </a:spcAft>
            <a:buChar char="•"/>
          </a:pPr>
          <a:r>
            <a:rPr lang="en-US" sz="4300" b="1" i="1" kern="1200" dirty="0"/>
            <a:t>Communications</a:t>
          </a:r>
          <a:endParaRPr lang="en-US" sz="4300" i="1" kern="1200" dirty="0"/>
        </a:p>
      </dsp:txBody>
      <dsp:txXfrm>
        <a:off x="0" y="2671906"/>
        <a:ext cx="4697730" cy="1480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4D21D-DCDD-4542-9A47-0299B5FF79E4}">
      <dsp:nvSpPr>
        <dsp:cNvPr id="0" name=""/>
        <dsp:cNvSpPr/>
      </dsp:nvSpPr>
      <dsp:spPr>
        <a:xfrm>
          <a:off x="0" y="39113"/>
          <a:ext cx="4697730" cy="15514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Additional Opportunities</a:t>
          </a:r>
          <a:endParaRPr lang="en-US" sz="3900" kern="1200"/>
        </a:p>
      </dsp:txBody>
      <dsp:txXfrm>
        <a:off x="75734" y="114847"/>
        <a:ext cx="4546262" cy="1399952"/>
      </dsp:txXfrm>
    </dsp:sp>
    <dsp:sp modelId="{20260101-1B1F-4AD1-8156-4B6EE25E151F}">
      <dsp:nvSpPr>
        <dsp:cNvPr id="0" name=""/>
        <dsp:cNvSpPr/>
      </dsp:nvSpPr>
      <dsp:spPr>
        <a:xfrm>
          <a:off x="0" y="1590533"/>
          <a:ext cx="4697730"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i="1" kern="1200"/>
            <a:t>Exec Board Members At Large </a:t>
          </a:r>
          <a:endParaRPr lang="en-US" sz="3000" kern="1200"/>
        </a:p>
        <a:p>
          <a:pPr marL="285750" lvl="1" indent="-285750" algn="l" defTabSz="1333500">
            <a:lnSpc>
              <a:spcPct val="90000"/>
            </a:lnSpc>
            <a:spcBef>
              <a:spcPct val="0"/>
            </a:spcBef>
            <a:spcAft>
              <a:spcPct val="20000"/>
            </a:spcAft>
            <a:buChar char="•"/>
          </a:pPr>
          <a:r>
            <a:rPr lang="en-US" sz="3000" i="1" kern="1200"/>
            <a:t>Subcommittee Leads</a:t>
          </a:r>
          <a:endParaRPr lang="en-US" sz="3000" kern="1200"/>
        </a:p>
        <a:p>
          <a:pPr marL="571500" lvl="2" indent="-285750" algn="l" defTabSz="1333500">
            <a:lnSpc>
              <a:spcPct val="90000"/>
            </a:lnSpc>
            <a:spcBef>
              <a:spcPct val="0"/>
            </a:spcBef>
            <a:spcAft>
              <a:spcPct val="20000"/>
            </a:spcAft>
            <a:buChar char="•"/>
          </a:pPr>
          <a:r>
            <a:rPr lang="en-US" sz="3000" i="1" kern="1200"/>
            <a:t>Fundraising and Sponsorship</a:t>
          </a:r>
          <a:endParaRPr lang="en-US" sz="3000" kern="1200"/>
        </a:p>
        <a:p>
          <a:pPr marL="571500" lvl="2" indent="-285750" algn="l" defTabSz="1333500">
            <a:lnSpc>
              <a:spcPct val="90000"/>
            </a:lnSpc>
            <a:spcBef>
              <a:spcPct val="0"/>
            </a:spcBef>
            <a:spcAft>
              <a:spcPct val="20000"/>
            </a:spcAft>
            <a:buChar char="•"/>
          </a:pPr>
          <a:r>
            <a:rPr lang="en-US" sz="3000" i="1" kern="1200"/>
            <a:t>Special Events</a:t>
          </a:r>
          <a:endParaRPr lang="en-US" sz="3000" kern="1200"/>
        </a:p>
        <a:p>
          <a:pPr marL="285750" lvl="1" indent="-285750" algn="l" defTabSz="1333500">
            <a:lnSpc>
              <a:spcPct val="90000"/>
            </a:lnSpc>
            <a:spcBef>
              <a:spcPct val="0"/>
            </a:spcBef>
            <a:spcAft>
              <a:spcPct val="20000"/>
            </a:spcAft>
            <a:buChar char="•"/>
          </a:pPr>
          <a:r>
            <a:rPr lang="en-US" sz="3000" i="1" kern="1200"/>
            <a:t>Transportation Rep - East of Fairmont</a:t>
          </a:r>
          <a:endParaRPr lang="en-US" sz="3000" kern="1200"/>
        </a:p>
      </dsp:txBody>
      <dsp:txXfrm>
        <a:off x="0" y="1590533"/>
        <a:ext cx="4697730" cy="3875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DDD8C-78C7-408C-BD44-00E25B1D23F8}">
      <dsp:nvSpPr>
        <dsp:cNvPr id="0" name=""/>
        <dsp:cNvSpPr/>
      </dsp:nvSpPr>
      <dsp:spPr>
        <a:xfrm>
          <a:off x="0" y="109718"/>
          <a:ext cx="469773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Acclaimed</a:t>
          </a:r>
          <a:endParaRPr lang="en-US" sz="2700" kern="1200"/>
        </a:p>
      </dsp:txBody>
      <dsp:txXfrm>
        <a:off x="31613" y="141331"/>
        <a:ext cx="4634504" cy="584369"/>
      </dsp:txXfrm>
    </dsp:sp>
    <dsp:sp modelId="{D2096C49-4C5D-476E-A1AE-12521B6D777D}">
      <dsp:nvSpPr>
        <dsp:cNvPr id="0" name=""/>
        <dsp:cNvSpPr/>
      </dsp:nvSpPr>
      <dsp:spPr>
        <a:xfrm>
          <a:off x="0" y="835073"/>
          <a:ext cx="4697730"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Executive Board</a:t>
          </a:r>
          <a:endParaRPr lang="en-US" sz="2700" kern="1200"/>
        </a:p>
      </dsp:txBody>
      <dsp:txXfrm>
        <a:off x="31613" y="866686"/>
        <a:ext cx="4634504" cy="584369"/>
      </dsp:txXfrm>
    </dsp:sp>
    <dsp:sp modelId="{884ACFCF-574E-4328-B80E-9293872105DF}">
      <dsp:nvSpPr>
        <dsp:cNvPr id="0" name=""/>
        <dsp:cNvSpPr/>
      </dsp:nvSpPr>
      <dsp:spPr>
        <a:xfrm>
          <a:off x="0" y="1482668"/>
          <a:ext cx="4697730" cy="39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i="1" kern="1200"/>
            <a:t>President – Karen Wright</a:t>
          </a:r>
          <a:endParaRPr lang="en-US" sz="2100" kern="1200"/>
        </a:p>
        <a:p>
          <a:pPr marL="228600" lvl="1" indent="-228600" algn="l" defTabSz="933450">
            <a:lnSpc>
              <a:spcPct val="90000"/>
            </a:lnSpc>
            <a:spcBef>
              <a:spcPct val="0"/>
            </a:spcBef>
            <a:spcAft>
              <a:spcPct val="20000"/>
            </a:spcAft>
            <a:buChar char="•"/>
          </a:pPr>
          <a:r>
            <a:rPr lang="en-US" sz="2100" i="1" kern="1200"/>
            <a:t>Treasurer – Julie Westall</a:t>
          </a:r>
          <a:endParaRPr lang="en-US" sz="2100" kern="1200"/>
        </a:p>
        <a:p>
          <a:pPr marL="228600" lvl="1" indent="-228600" algn="l" defTabSz="933450">
            <a:lnSpc>
              <a:spcPct val="90000"/>
            </a:lnSpc>
            <a:spcBef>
              <a:spcPct val="0"/>
            </a:spcBef>
            <a:spcAft>
              <a:spcPct val="20000"/>
            </a:spcAft>
            <a:buChar char="•"/>
          </a:pPr>
          <a:r>
            <a:rPr lang="en-US" sz="2100" i="1" kern="1200"/>
            <a:t>Secretary – Brian Chow</a:t>
          </a:r>
          <a:endParaRPr lang="en-US" sz="2100" kern="1200"/>
        </a:p>
        <a:p>
          <a:pPr marL="228600" lvl="1" indent="-228600" algn="l" defTabSz="933450">
            <a:lnSpc>
              <a:spcPct val="90000"/>
            </a:lnSpc>
            <a:spcBef>
              <a:spcPct val="0"/>
            </a:spcBef>
            <a:spcAft>
              <a:spcPct val="20000"/>
            </a:spcAft>
            <a:buChar char="•"/>
          </a:pPr>
          <a:r>
            <a:rPr lang="en-US" sz="2100" i="1" kern="1200"/>
            <a:t>Security &amp; Fraud – Shane Quinn</a:t>
          </a:r>
          <a:endParaRPr lang="en-US" sz="2100" kern="1200"/>
        </a:p>
        <a:p>
          <a:pPr marL="228600" lvl="1" indent="-228600" algn="l" defTabSz="933450">
            <a:lnSpc>
              <a:spcPct val="90000"/>
            </a:lnSpc>
            <a:spcBef>
              <a:spcPct val="0"/>
            </a:spcBef>
            <a:spcAft>
              <a:spcPct val="20000"/>
            </a:spcAft>
            <a:buChar char="•"/>
          </a:pPr>
          <a:r>
            <a:rPr lang="en-US" sz="2100" i="1" kern="1200"/>
            <a:t>Transportation  -  Luanne Calcutt</a:t>
          </a:r>
          <a:endParaRPr lang="en-US" sz="2100" kern="1200"/>
        </a:p>
        <a:p>
          <a:pPr marL="228600" lvl="1" indent="-228600" algn="l" defTabSz="933450">
            <a:lnSpc>
              <a:spcPct val="90000"/>
            </a:lnSpc>
            <a:spcBef>
              <a:spcPct val="0"/>
            </a:spcBef>
            <a:spcAft>
              <a:spcPct val="20000"/>
            </a:spcAft>
            <a:buChar char="•"/>
          </a:pPr>
          <a:r>
            <a:rPr lang="en-US" sz="2100" i="1" kern="1200"/>
            <a:t>Environment – Laurel McIvor</a:t>
          </a:r>
          <a:endParaRPr lang="en-US" sz="2100" kern="1200"/>
        </a:p>
        <a:p>
          <a:pPr marL="228600" lvl="1" indent="-228600" algn="l" defTabSz="933450">
            <a:lnSpc>
              <a:spcPct val="90000"/>
            </a:lnSpc>
            <a:spcBef>
              <a:spcPct val="0"/>
            </a:spcBef>
            <a:spcAft>
              <a:spcPct val="20000"/>
            </a:spcAft>
            <a:buChar char="•"/>
          </a:pPr>
          <a:r>
            <a:rPr lang="en-US" sz="2100" i="1" kern="1200"/>
            <a:t>Planning &amp; Development –Linda Niksic</a:t>
          </a:r>
          <a:endParaRPr lang="en-US" sz="2100" kern="1200"/>
        </a:p>
        <a:p>
          <a:pPr marL="228600" lvl="1" indent="-228600" algn="l" defTabSz="933450">
            <a:lnSpc>
              <a:spcPct val="90000"/>
            </a:lnSpc>
            <a:spcBef>
              <a:spcPct val="0"/>
            </a:spcBef>
            <a:spcAft>
              <a:spcPct val="20000"/>
            </a:spcAft>
            <a:buChar char="•"/>
          </a:pPr>
          <a:r>
            <a:rPr lang="en-US" sz="2100" i="1" kern="1200"/>
            <a:t>Membership – Susan Chell</a:t>
          </a:r>
          <a:endParaRPr lang="en-US" sz="2100" kern="1200"/>
        </a:p>
        <a:p>
          <a:pPr marL="228600" lvl="1" indent="-228600" algn="l" defTabSz="933450">
            <a:lnSpc>
              <a:spcPct val="90000"/>
            </a:lnSpc>
            <a:spcBef>
              <a:spcPct val="0"/>
            </a:spcBef>
            <a:spcAft>
              <a:spcPct val="20000"/>
            </a:spcAft>
            <a:buChar char="•"/>
          </a:pPr>
          <a:r>
            <a:rPr lang="en-US" sz="2100" i="1" kern="1200"/>
            <a:t>Heritage and History –Matt Lemay</a:t>
          </a:r>
          <a:endParaRPr lang="en-US" sz="2100" kern="1200"/>
        </a:p>
        <a:p>
          <a:pPr marL="228600" lvl="1" indent="-228600" algn="l" defTabSz="933450">
            <a:lnSpc>
              <a:spcPct val="90000"/>
            </a:lnSpc>
            <a:spcBef>
              <a:spcPct val="0"/>
            </a:spcBef>
            <a:spcAft>
              <a:spcPct val="20000"/>
            </a:spcAft>
            <a:buChar char="•"/>
          </a:pPr>
          <a:r>
            <a:rPr lang="en-US" sz="2100" i="1" kern="1200"/>
            <a:t>Member at Large – Alison Taylor</a:t>
          </a:r>
          <a:endParaRPr lang="en-US" sz="2100" kern="1200"/>
        </a:p>
      </dsp:txBody>
      <dsp:txXfrm>
        <a:off x="0" y="1482668"/>
        <a:ext cx="4697730" cy="39123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2" y="0"/>
            <a:ext cx="2990344" cy="500936"/>
          </a:xfrm>
          <a:prstGeom prst="rect">
            <a:avLst/>
          </a:prstGeom>
          <a:noFill/>
          <a:ln>
            <a:noFill/>
          </a:ln>
        </p:spPr>
        <p:txBody>
          <a:bodyPr vert="horz" wrap="square" lIns="85352" tIns="42675" rIns="85352" bIns="42675" compatLnSpc="0">
            <a:noAutofit/>
          </a:bodyPr>
          <a:lstStyle>
            <a:lvl1pP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3" name="Date Placeholder 2"/>
          <p:cNvSpPr txBox="1">
            <a:spLocks noGrp="1"/>
          </p:cNvSpPr>
          <p:nvPr>
            <p:ph type="dt" sz="quarter" idx="1"/>
          </p:nvPr>
        </p:nvSpPr>
        <p:spPr>
          <a:xfrm>
            <a:off x="3899408" y="0"/>
            <a:ext cx="2990343" cy="500936"/>
          </a:xfrm>
          <a:prstGeom prst="rect">
            <a:avLst/>
          </a:prstGeom>
          <a:noFill/>
          <a:ln>
            <a:noFill/>
          </a:ln>
        </p:spPr>
        <p:txBody>
          <a:bodyPr vert="horz" wrap="square" lIns="85352" tIns="42675" rIns="85352" bIns="42675" compatLnSpc="0">
            <a:noAutofit/>
          </a:bodyPr>
          <a:lstStyle>
            <a:lvl1pPr algn="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4" name="Footer Placeholder 3"/>
          <p:cNvSpPr txBox="1">
            <a:spLocks noGrp="1"/>
          </p:cNvSpPr>
          <p:nvPr>
            <p:ph type="ftr" sz="quarter" idx="2"/>
          </p:nvPr>
        </p:nvSpPr>
        <p:spPr>
          <a:xfrm>
            <a:off x="2" y="9517777"/>
            <a:ext cx="2990344" cy="500936"/>
          </a:xfrm>
          <a:prstGeom prst="rect">
            <a:avLst/>
          </a:prstGeom>
          <a:noFill/>
          <a:ln>
            <a:noFill/>
          </a:ln>
        </p:spPr>
        <p:txBody>
          <a:bodyPr vert="horz" wrap="square" lIns="85352" tIns="42675" rIns="85352" bIns="42675" anchor="b" compatLnSpc="0">
            <a:noAutofit/>
          </a:bodyPr>
          <a:lstStyle>
            <a:lvl1pP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5" name="Slide Number Placeholder 4"/>
          <p:cNvSpPr txBox="1">
            <a:spLocks noGrp="1"/>
          </p:cNvSpPr>
          <p:nvPr>
            <p:ph type="sldNum" sz="quarter" idx="3"/>
          </p:nvPr>
        </p:nvSpPr>
        <p:spPr>
          <a:xfrm>
            <a:off x="3899408" y="9517777"/>
            <a:ext cx="2990343" cy="500936"/>
          </a:xfrm>
          <a:prstGeom prst="rect">
            <a:avLst/>
          </a:prstGeom>
          <a:noFill/>
          <a:ln>
            <a:noFill/>
          </a:ln>
        </p:spPr>
        <p:txBody>
          <a:bodyPr vert="horz" wrap="square" lIns="85352" tIns="42675" rIns="85352" bIns="42675" anchor="b" compatLnSpc="0">
            <a:noAutofit/>
          </a:bodyPr>
          <a:lstStyle>
            <a:lvl1pPr algn="r" eaLnBrk="1" fontAlgn="auto">
              <a:spcBef>
                <a:spcPts val="0"/>
              </a:spcBef>
              <a:spcAft>
                <a:spcPts val="0"/>
              </a:spcAft>
              <a:defRPr sz="1400">
                <a:latin typeface="Arial" pitchFamily="18"/>
                <a:ea typeface="MS Gothic" pitchFamily="2"/>
                <a:cs typeface="Tahoma" pitchFamily="2"/>
              </a:defRPr>
            </a:lvl1pPr>
          </a:lstStyle>
          <a:p>
            <a:pPr>
              <a:defRPr sz="1400"/>
            </a:pPr>
            <a:fld id="{D345E4D4-3DCA-4E20-BBD8-8B814095C69D}" type="slidenum">
              <a:rPr lang="en-US"/>
              <a:pPr>
                <a:defRPr sz="1400"/>
              </a:pPr>
              <a:t>‹#›</a:t>
            </a:fld>
            <a:endParaRPr lang="en-US"/>
          </a:p>
        </p:txBody>
      </p:sp>
    </p:spTree>
    <p:extLst>
      <p:ext uri="{BB962C8B-B14F-4D97-AF65-F5344CB8AC3E}">
        <p14:creationId xmlns:p14="http://schemas.microsoft.com/office/powerpoint/2010/main" val="2160439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lide Image Placeholder 1"/>
          <p:cNvSpPr>
            <a:spLocks noGrp="1" noRot="1" noChangeAspect="1"/>
          </p:cNvSpPr>
          <p:nvPr>
            <p:ph type="sldImg" idx="2"/>
          </p:nvPr>
        </p:nvSpPr>
        <p:spPr bwMode="auto">
          <a:xfrm>
            <a:off x="941388" y="760413"/>
            <a:ext cx="5005387"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688976" y="4758890"/>
            <a:ext cx="5511800" cy="4508421"/>
          </a:xfrm>
          <a:prstGeom prst="rect">
            <a:avLst/>
          </a:prstGeom>
          <a:noFill/>
          <a:ln>
            <a:noFill/>
          </a:ln>
        </p:spPr>
        <p:txBody>
          <a:bodyPr vert="horz" wrap="square" lIns="0" tIns="0" rIns="0" bIns="0"/>
          <a:lstStyle/>
          <a:p>
            <a:pPr lvl="0"/>
            <a:endParaRPr lang="en-US" noProof="0" dirty="0"/>
          </a:p>
        </p:txBody>
      </p:sp>
      <p:sp>
        <p:nvSpPr>
          <p:cNvPr id="4" name="Header Placeholder 3"/>
          <p:cNvSpPr txBox="1">
            <a:spLocks noGrp="1"/>
          </p:cNvSpPr>
          <p:nvPr>
            <p:ph type="hdr" sz="quarter"/>
          </p:nvPr>
        </p:nvSpPr>
        <p:spPr>
          <a:xfrm>
            <a:off x="2" y="0"/>
            <a:ext cx="2990344" cy="500936"/>
          </a:xfrm>
          <a:prstGeom prst="rect">
            <a:avLst/>
          </a:prstGeom>
          <a:noFill/>
          <a:ln>
            <a:noFill/>
          </a:ln>
        </p:spPr>
        <p:txBody>
          <a:bodyPr wrap="square" lIns="0" tIns="0" rIns="0" bIns="0">
            <a:noAutofit/>
          </a:bodyPr>
          <a:lstStyle>
            <a:lvl1pPr lvl="0"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5" name="Date Placeholder 4"/>
          <p:cNvSpPr txBox="1">
            <a:spLocks noGrp="1"/>
          </p:cNvSpPr>
          <p:nvPr>
            <p:ph type="dt" idx="1"/>
          </p:nvPr>
        </p:nvSpPr>
        <p:spPr>
          <a:xfrm>
            <a:off x="3899408" y="0"/>
            <a:ext cx="2990343" cy="500936"/>
          </a:xfrm>
          <a:prstGeom prst="rect">
            <a:avLst/>
          </a:prstGeom>
          <a:noFill/>
          <a:ln>
            <a:noFill/>
          </a:ln>
        </p:spPr>
        <p:txBody>
          <a:bodyPr wrap="square" lIns="0" tIns="0" rIns="0" bIns="0">
            <a:noAutofit/>
          </a:bodyPr>
          <a:lstStyle>
            <a:lvl1pPr lvl="0" algn="r"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6" name="Footer Placeholder 5"/>
          <p:cNvSpPr txBox="1">
            <a:spLocks noGrp="1"/>
          </p:cNvSpPr>
          <p:nvPr>
            <p:ph type="ftr" sz="quarter" idx="4"/>
          </p:nvPr>
        </p:nvSpPr>
        <p:spPr>
          <a:xfrm>
            <a:off x="2" y="9517777"/>
            <a:ext cx="2990344" cy="500936"/>
          </a:xfrm>
          <a:prstGeom prst="rect">
            <a:avLst/>
          </a:prstGeom>
          <a:noFill/>
          <a:ln>
            <a:noFill/>
          </a:ln>
        </p:spPr>
        <p:txBody>
          <a:bodyPr wrap="square" lIns="0" tIns="0" rIns="0" bIns="0" anchor="b">
            <a:noAutofit/>
          </a:bodyPr>
          <a:lstStyle>
            <a:lvl1pPr lvl="0"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3899408" y="9517777"/>
            <a:ext cx="2990343" cy="500936"/>
          </a:xfrm>
          <a:prstGeom prst="rect">
            <a:avLst/>
          </a:prstGeom>
          <a:noFill/>
          <a:ln>
            <a:noFill/>
          </a:ln>
        </p:spPr>
        <p:txBody>
          <a:bodyPr wrap="square" lIns="0" tIns="0" rIns="0" bIns="0" anchor="b">
            <a:noAutofit/>
          </a:bodyPr>
          <a:lstStyle>
            <a:lvl1pPr lvl="0" algn="r"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fld id="{D1F90AA8-650D-4354-85D1-358AEC7E6F8B}" type="slidenum">
              <a:rPr/>
              <a:pPr>
                <a:defRPr/>
              </a:pPr>
              <a:t>‹#›</a:t>
            </a:fld>
            <a:endParaRPr/>
          </a:p>
        </p:txBody>
      </p:sp>
    </p:spTree>
    <p:extLst>
      <p:ext uri="{BB962C8B-B14F-4D97-AF65-F5344CB8AC3E}">
        <p14:creationId xmlns:p14="http://schemas.microsoft.com/office/powerpoint/2010/main" val="3336758921"/>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0"/>
      </a:spcBef>
      <a:spcAft>
        <a:spcPct val="0"/>
      </a:spcAft>
      <a:defRPr lang="en-US" sz="1200" kern="1200">
        <a:solidFill>
          <a:srgbClr val="000000"/>
        </a:solidFill>
        <a:latin typeface="Arial" pitchFamily="18"/>
        <a:ea typeface="MS Gothic" pitchFamily="2"/>
        <a:cs typeface="Arial" pitchFamily="2"/>
      </a:defRPr>
    </a:lvl1pPr>
    <a:lvl2pPr marL="742950" indent="-28575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mailto:Jeff.Leiper@ottawa.ca" TargetMode="External"/><Relationship Id="rId3" Type="http://schemas.openxmlformats.org/officeDocument/2006/relationships/hyperlink" Target="https://devapps.ottawa.ca/en/applications/D02-02-21-0093/details" TargetMode="External"/><Relationship Id="rId7" Type="http://schemas.openxmlformats.org/officeDocument/2006/relationships/hyperlink" Target="mailto:info@chnaottawa.ca"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mailto:Kimberley.Baldwin@ottawa.ca" TargetMode="External"/><Relationship Id="rId5" Type="http://schemas.openxmlformats.org/officeDocument/2006/relationships/hyperlink" Target="https://forms.ottawa.ca/en/form/pied/planning/development-applications-feedback-form?applicationName=Zoning%20By-law%20Amendment&amp;applicationNumber=D02-02-21-0093&amp;ward=Ward%2015%20-%20Jeff%20Leiper&amp;fileLead=Kimberley%20Baldwin" TargetMode="External"/><Relationship Id="rId4" Type="http://schemas.openxmlformats.org/officeDocument/2006/relationships/hyperlink" Target="https://documents.ottawa.ca/sites/documents/files/design_guide_tall_bldgs_en.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orms.ottawa.ca/en/form/pied/planning/development-applications-feedback-form?applicationName=Zoning%20By-law%20Amendment&amp;applicationNumber=D02-02-21-0093&amp;ward=Ward%2015%20-%20Jeff%20Leiper&amp;fileLead=Kimberley%20Baldwin"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mailto:Jeff.Leiper@ottawa.ca" TargetMode="External"/><Relationship Id="rId5" Type="http://schemas.openxmlformats.org/officeDocument/2006/relationships/hyperlink" Target="mailto:info@chnaottawa.ca" TargetMode="External"/><Relationship Id="rId4" Type="http://schemas.openxmlformats.org/officeDocument/2006/relationships/hyperlink" Target="mailto:Kimberley.Baldwin@ottawa.ca"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48BBE4AC-50BD-447A-B6A8-62C38F0AF62A}"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150938" y="836613"/>
            <a:ext cx="5507037" cy="4132262"/>
          </a:xfrm>
          <a:solidFill>
            <a:schemeClr val="accent1"/>
          </a:solidFill>
          <a:ln w="25400">
            <a:solidFill>
              <a:schemeClr val="accent1">
                <a:shade val="50000"/>
              </a:schemeClr>
            </a:solidFill>
          </a:ln>
        </p:spPr>
      </p:sp>
      <p:sp>
        <p:nvSpPr>
          <p:cNvPr id="6148" name="Notes Placeholder 2"/>
          <p:cNvSpPr txBox="1">
            <a:spLocks noGrp="1"/>
          </p:cNvSpPr>
          <p:nvPr>
            <p:ph type="body" sz="quarter" idx="1"/>
          </p:nvPr>
        </p:nvSpPr>
        <p:spPr bwMode="auto">
          <a:xfrm>
            <a:off x="781478" y="5233736"/>
            <a:ext cx="6245430" cy="4960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32359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852005" y="9361567"/>
            <a:ext cx="2946854" cy="492805"/>
          </a:xfrm>
        </p:spPr>
        <p:txBody>
          <a:bodyPr lIns="95203" tIns="95203" rIns="95203" bIns="47601" anchorCtr="0"/>
          <a:lstStyle/>
          <a:p>
            <a:pPr>
              <a:defRPr/>
            </a:pPr>
            <a:fld id="{BBA48057-4240-419F-9BDF-10A95A86C248}" type="slidenum">
              <a:rPr sz="1200">
                <a:solidFill>
                  <a:srgbClr val="000000"/>
                </a:solidFill>
                <a:ea typeface="+mn-ea" pitchFamily="2"/>
                <a:cs typeface="Arial" pitchFamily="2"/>
              </a:rPr>
              <a:pPr>
                <a:defRPr/>
              </a:pPr>
              <a:t>10</a:t>
            </a:fld>
            <a:endParaRPr sz="1200">
              <a:solidFill>
                <a:srgbClr val="000000"/>
              </a:solidFill>
              <a:ea typeface="+mn-ea" pitchFamily="2"/>
              <a:cs typeface="Arial" pitchFamily="2"/>
            </a:endParaRPr>
          </a:p>
        </p:txBody>
      </p:sp>
      <p:sp>
        <p:nvSpPr>
          <p:cNvPr id="10243" name="Slide Number Placeholder 6"/>
          <p:cNvSpPr txBox="1">
            <a:spLocks noGrp="1"/>
          </p:cNvSpPr>
          <p:nvPr/>
        </p:nvSpPr>
        <p:spPr bwMode="auto">
          <a:xfrm>
            <a:off x="3848856" y="9363278"/>
            <a:ext cx="2951577" cy="4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Gothic" panose="020B0609070205080204" pitchFamily="49" charset="-128"/>
              </a:defRPr>
            </a:lvl2pPr>
            <a:lvl3pPr marL="1143000" indent="-228600">
              <a:spcBef>
                <a:spcPct val="30000"/>
              </a:spcBef>
              <a:defRPr sz="1200">
                <a:solidFill>
                  <a:schemeClr val="tx1"/>
                </a:solidFill>
                <a:latin typeface="Calibri" panose="020F0502020204030204" pitchFamily="34" charset="0"/>
                <a:ea typeface="MS Gothic" panose="020B0609070205080204" pitchFamily="49" charset="-128"/>
              </a:defRPr>
            </a:lvl3pPr>
            <a:lvl4pPr marL="1600200" indent="-228600">
              <a:spcBef>
                <a:spcPct val="30000"/>
              </a:spcBef>
              <a:defRPr sz="1200">
                <a:solidFill>
                  <a:schemeClr val="tx1"/>
                </a:solidFill>
                <a:latin typeface="Calibri" panose="020F0502020204030204" pitchFamily="34" charset="0"/>
                <a:ea typeface="MS Gothic" panose="020B0609070205080204" pitchFamily="49" charset="-128"/>
              </a:defRPr>
            </a:lvl4pPr>
            <a:lvl5pPr marL="2057400" indent="-228600">
              <a:spcBef>
                <a:spcPct val="30000"/>
              </a:spcBef>
              <a:defRPr sz="1200">
                <a:solidFill>
                  <a:schemeClr val="tx1"/>
                </a:solidFill>
                <a:latin typeface="Calibri" panose="020F0502020204030204" pitchFamily="34" charset="0"/>
                <a:ea typeface="MS Gothic" panose="020B0609070205080204" pitchFamily="49"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algn="r" eaLnBrk="1"/>
            <a:fld id="{935A5126-CFCF-4965-AC2A-3D4379C88908}" type="slidenum">
              <a:rPr lang="en-US" altLang="en-US" sz="1400">
                <a:solidFill>
                  <a:schemeClr val="tx1"/>
                </a:solidFill>
                <a:ea typeface="Lucida Sans Unicode" panose="020B0602030504020204" pitchFamily="34" charset="0"/>
                <a:cs typeface="Tahoma" panose="020B0604030504040204" pitchFamily="34" charset="0"/>
              </a:rPr>
              <a:pPr algn="r" eaLnBrk="1"/>
              <a:t>10</a:t>
            </a:fld>
            <a:endParaRPr lang="en-US"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36625" y="738188"/>
            <a:ext cx="4927600" cy="3695700"/>
          </a:xfrm>
          <a:solidFill>
            <a:schemeClr val="accent1"/>
          </a:solidFill>
          <a:ln w="25400">
            <a:solidFill>
              <a:schemeClr val="accent1">
                <a:shade val="50000"/>
              </a:schemeClr>
            </a:solidFill>
          </a:ln>
        </p:spPr>
      </p:sp>
      <p:sp>
        <p:nvSpPr>
          <p:cNvPr id="1024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3" tIns="95203" rIns="95203" bIns="47601" numCol="1" anchor="t" anchorCtr="0" compatLnSpc="1">
            <a:prstTxWarp prst="textNoShape">
              <a:avLst/>
            </a:prstTxWarp>
          </a:bodyPr>
          <a:lstStyle/>
          <a:p>
            <a:pPr eaLnBrk="1"/>
            <a:r>
              <a:rPr altLang="en-US" dirty="0">
                <a:latin typeface="Arial" panose="020B0604020202020204" pitchFamily="34" charset="0"/>
                <a:ea typeface="MS Gothic" panose="020B0609070205080204" pitchFamily="49" charset="-128"/>
                <a:cs typeface="Arial" panose="020B0604020202020204" pitchFamily="34" charset="0"/>
              </a:rPr>
              <a:t>Spring Provincial with Hampton Iona and a number of local CA's.  </a:t>
            </a:r>
          </a:p>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r>
              <a:rPr lang="en-US" altLang="en-US" dirty="0">
                <a:latin typeface="Arial" panose="020B0604020202020204" pitchFamily="34" charset="0"/>
                <a:ea typeface="MS Gothic" panose="020B0609070205080204" pitchFamily="49" charset="-128"/>
                <a:cs typeface="Arial" panose="020B0604020202020204" pitchFamily="34" charset="0"/>
              </a:rPr>
              <a:t>VIRTUAL</a:t>
            </a:r>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76897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852005" y="9361567"/>
            <a:ext cx="2946854" cy="492805"/>
          </a:xfrm>
        </p:spPr>
        <p:txBody>
          <a:bodyPr lIns="95203" tIns="95203" rIns="95203" bIns="47601" anchorCtr="0"/>
          <a:lstStyle/>
          <a:p>
            <a:pPr>
              <a:defRPr/>
            </a:pPr>
            <a:fld id="{BBA48057-4240-419F-9BDF-10A95A86C248}" type="slidenum">
              <a:rPr sz="1200">
                <a:solidFill>
                  <a:srgbClr val="000000"/>
                </a:solidFill>
                <a:ea typeface="+mn-ea" pitchFamily="2"/>
                <a:cs typeface="Arial" pitchFamily="2"/>
              </a:rPr>
              <a:pPr>
                <a:defRPr/>
              </a:pPr>
              <a:t>11</a:t>
            </a:fld>
            <a:endParaRPr sz="1200">
              <a:solidFill>
                <a:srgbClr val="000000"/>
              </a:solidFill>
              <a:ea typeface="+mn-ea" pitchFamily="2"/>
              <a:cs typeface="Arial" pitchFamily="2"/>
            </a:endParaRPr>
          </a:p>
        </p:txBody>
      </p:sp>
      <p:sp>
        <p:nvSpPr>
          <p:cNvPr id="10243" name="Slide Number Placeholder 6"/>
          <p:cNvSpPr txBox="1">
            <a:spLocks noGrp="1"/>
          </p:cNvSpPr>
          <p:nvPr/>
        </p:nvSpPr>
        <p:spPr bwMode="auto">
          <a:xfrm>
            <a:off x="3848856" y="9363278"/>
            <a:ext cx="2951577" cy="4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Gothic" panose="020B0609070205080204" pitchFamily="49" charset="-128"/>
              </a:defRPr>
            </a:lvl2pPr>
            <a:lvl3pPr marL="1143000" indent="-228600">
              <a:spcBef>
                <a:spcPct val="30000"/>
              </a:spcBef>
              <a:defRPr sz="1200">
                <a:solidFill>
                  <a:schemeClr val="tx1"/>
                </a:solidFill>
                <a:latin typeface="Calibri" panose="020F0502020204030204" pitchFamily="34" charset="0"/>
                <a:ea typeface="MS Gothic" panose="020B0609070205080204" pitchFamily="49" charset="-128"/>
              </a:defRPr>
            </a:lvl3pPr>
            <a:lvl4pPr marL="1600200" indent="-228600">
              <a:spcBef>
                <a:spcPct val="30000"/>
              </a:spcBef>
              <a:defRPr sz="1200">
                <a:solidFill>
                  <a:schemeClr val="tx1"/>
                </a:solidFill>
                <a:latin typeface="Calibri" panose="020F0502020204030204" pitchFamily="34" charset="0"/>
                <a:ea typeface="MS Gothic" panose="020B0609070205080204" pitchFamily="49" charset="-128"/>
              </a:defRPr>
            </a:lvl4pPr>
            <a:lvl5pPr marL="2057400" indent="-228600">
              <a:spcBef>
                <a:spcPct val="30000"/>
              </a:spcBef>
              <a:defRPr sz="1200">
                <a:solidFill>
                  <a:schemeClr val="tx1"/>
                </a:solidFill>
                <a:latin typeface="Calibri" panose="020F0502020204030204" pitchFamily="34" charset="0"/>
                <a:ea typeface="MS Gothic" panose="020B0609070205080204" pitchFamily="49"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algn="r" eaLnBrk="1"/>
            <a:fld id="{935A5126-CFCF-4965-AC2A-3D4379C88908}" type="slidenum">
              <a:rPr lang="en-US" altLang="en-US" sz="1400">
                <a:solidFill>
                  <a:schemeClr val="tx1"/>
                </a:solidFill>
                <a:ea typeface="Lucida Sans Unicode" panose="020B0602030504020204" pitchFamily="34" charset="0"/>
                <a:cs typeface="Tahoma" panose="020B0604030504040204" pitchFamily="34" charset="0"/>
              </a:rPr>
              <a:pPr algn="r" eaLnBrk="1"/>
              <a:t>11</a:t>
            </a:fld>
            <a:endParaRPr lang="en-US"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36625" y="738188"/>
            <a:ext cx="4927600" cy="3695700"/>
          </a:xfrm>
          <a:solidFill>
            <a:schemeClr val="accent1"/>
          </a:solidFill>
          <a:ln w="25400">
            <a:solidFill>
              <a:schemeClr val="accent1">
                <a:shade val="50000"/>
              </a:schemeClr>
            </a:solidFill>
          </a:ln>
        </p:spPr>
      </p:sp>
      <p:sp>
        <p:nvSpPr>
          <p:cNvPr id="1024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3" tIns="95203" rIns="95203" bIns="47601" numCol="1" anchor="t" anchorCtr="0" compatLnSpc="1">
            <a:prstTxWarp prst="textNoShape">
              <a:avLst/>
            </a:prstTxWarp>
          </a:bodyPr>
          <a:lstStyle/>
          <a:p>
            <a:pPr marL="221449" indent="-221449" defTabSz="937900" eaLnBrk="1">
              <a:defRPr/>
            </a:pPr>
            <a:r>
              <a:rPr lang="en-US" altLang="en-US" dirty="0">
                <a:latin typeface="Arial" panose="020B0604020202020204" pitchFamily="34" charset="0"/>
                <a:ea typeface="MS Gothic" panose="020B0609070205080204" pitchFamily="49" charset="-128"/>
                <a:cs typeface="Arial" panose="020B0604020202020204" pitchFamily="34" charset="0"/>
              </a:rPr>
              <a:t>Fall Municipal Mayors debate with Glebe and a number of local CA’s.</a:t>
            </a:r>
          </a:p>
          <a:p>
            <a:pPr marL="221449" indent="-221449" defTabSz="937900" eaLnBrk="1">
              <a:defRPr/>
            </a:pPr>
            <a:endParaRPr lang="en-US" altLang="en-US" dirty="0">
              <a:latin typeface="Arial" panose="020B0604020202020204" pitchFamily="34" charset="0"/>
              <a:ea typeface="MS Gothic" panose="020B0609070205080204" pitchFamily="49" charset="-128"/>
              <a:cs typeface="Arial" panose="020B0604020202020204" pitchFamily="34" charset="0"/>
            </a:endParaRPr>
          </a:p>
          <a:p>
            <a:pPr marL="221449" indent="-221449" defTabSz="937900" eaLnBrk="1">
              <a:defRPr/>
            </a:pPr>
            <a:r>
              <a:rPr lang="en-US" altLang="en-US" dirty="0">
                <a:latin typeface="Arial" panose="020B0604020202020204" pitchFamily="34" charset="0"/>
                <a:ea typeface="MS Gothic" panose="020B0609070205080204" pitchFamily="49" charset="-128"/>
                <a:cs typeface="Arial" panose="020B0604020202020204" pitchFamily="34" charset="0"/>
              </a:rPr>
              <a:t>Over 500 attended via the Live Stream, and 300 in person at </a:t>
            </a:r>
            <a:r>
              <a:rPr lang="en-US" altLang="en-US" dirty="0" err="1">
                <a:latin typeface="Arial" panose="020B0604020202020204" pitchFamily="34" charset="0"/>
                <a:ea typeface="MS Gothic" panose="020B0609070205080204" pitchFamily="49" charset="-128"/>
                <a:cs typeface="Arial" panose="020B0604020202020204" pitchFamily="34" charset="0"/>
              </a:rPr>
              <a:t>Landsdown</a:t>
            </a:r>
            <a:r>
              <a:rPr lang="en-US" altLang="en-US" dirty="0">
                <a:latin typeface="Arial" panose="020B0604020202020204" pitchFamily="34" charset="0"/>
                <a:ea typeface="MS Gothic" panose="020B0609070205080204" pitchFamily="49" charset="-128"/>
                <a:cs typeface="Arial" panose="020B0604020202020204" pitchFamily="34" charset="0"/>
              </a:rPr>
              <a:t>.</a:t>
            </a:r>
          </a:p>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12315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852005" y="9361567"/>
            <a:ext cx="2946854" cy="492805"/>
          </a:xfrm>
        </p:spPr>
        <p:txBody>
          <a:bodyPr lIns="95203" tIns="95203" rIns="95203" bIns="47601" anchorCtr="0"/>
          <a:lstStyle/>
          <a:p>
            <a:pPr>
              <a:defRPr/>
            </a:pPr>
            <a:fld id="{BBA48057-4240-419F-9BDF-10A95A86C248}" type="slidenum">
              <a:rPr sz="1200">
                <a:solidFill>
                  <a:srgbClr val="000000"/>
                </a:solidFill>
                <a:ea typeface="+mn-ea" pitchFamily="2"/>
                <a:cs typeface="Arial" pitchFamily="2"/>
              </a:rPr>
              <a:pPr>
                <a:defRPr/>
              </a:pPr>
              <a:t>12</a:t>
            </a:fld>
            <a:endParaRPr sz="1200">
              <a:solidFill>
                <a:srgbClr val="000000"/>
              </a:solidFill>
              <a:ea typeface="+mn-ea" pitchFamily="2"/>
              <a:cs typeface="Arial" pitchFamily="2"/>
            </a:endParaRPr>
          </a:p>
        </p:txBody>
      </p:sp>
      <p:sp>
        <p:nvSpPr>
          <p:cNvPr id="10243" name="Slide Number Placeholder 6"/>
          <p:cNvSpPr txBox="1">
            <a:spLocks noGrp="1"/>
          </p:cNvSpPr>
          <p:nvPr/>
        </p:nvSpPr>
        <p:spPr bwMode="auto">
          <a:xfrm>
            <a:off x="3848856" y="9363278"/>
            <a:ext cx="2951577" cy="4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Gothic" panose="020B0609070205080204" pitchFamily="49" charset="-128"/>
              </a:defRPr>
            </a:lvl2pPr>
            <a:lvl3pPr marL="1143000" indent="-228600">
              <a:spcBef>
                <a:spcPct val="30000"/>
              </a:spcBef>
              <a:defRPr sz="1200">
                <a:solidFill>
                  <a:schemeClr val="tx1"/>
                </a:solidFill>
                <a:latin typeface="Calibri" panose="020F0502020204030204" pitchFamily="34" charset="0"/>
                <a:ea typeface="MS Gothic" panose="020B0609070205080204" pitchFamily="49" charset="-128"/>
              </a:defRPr>
            </a:lvl3pPr>
            <a:lvl4pPr marL="1600200" indent="-228600">
              <a:spcBef>
                <a:spcPct val="30000"/>
              </a:spcBef>
              <a:defRPr sz="1200">
                <a:solidFill>
                  <a:schemeClr val="tx1"/>
                </a:solidFill>
                <a:latin typeface="Calibri" panose="020F0502020204030204" pitchFamily="34" charset="0"/>
                <a:ea typeface="MS Gothic" panose="020B0609070205080204" pitchFamily="49" charset="-128"/>
              </a:defRPr>
            </a:lvl4pPr>
            <a:lvl5pPr marL="2057400" indent="-228600">
              <a:spcBef>
                <a:spcPct val="30000"/>
              </a:spcBef>
              <a:defRPr sz="1200">
                <a:solidFill>
                  <a:schemeClr val="tx1"/>
                </a:solidFill>
                <a:latin typeface="Calibri" panose="020F0502020204030204" pitchFamily="34" charset="0"/>
                <a:ea typeface="MS Gothic" panose="020B0609070205080204" pitchFamily="49"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algn="r" eaLnBrk="1"/>
            <a:fld id="{935A5126-CFCF-4965-AC2A-3D4379C88908}" type="slidenum">
              <a:rPr lang="en-US" altLang="en-US" sz="1400">
                <a:solidFill>
                  <a:schemeClr val="tx1"/>
                </a:solidFill>
                <a:ea typeface="Lucida Sans Unicode" panose="020B0602030504020204" pitchFamily="34" charset="0"/>
                <a:cs typeface="Tahoma" panose="020B0604030504040204" pitchFamily="34" charset="0"/>
              </a:rPr>
              <a:pPr algn="r" eaLnBrk="1"/>
              <a:t>12</a:t>
            </a:fld>
            <a:endParaRPr lang="en-US"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36625" y="738188"/>
            <a:ext cx="4927600" cy="3695700"/>
          </a:xfrm>
          <a:solidFill>
            <a:schemeClr val="accent1"/>
          </a:solidFill>
          <a:ln w="25400">
            <a:solidFill>
              <a:schemeClr val="accent1">
                <a:shade val="50000"/>
              </a:schemeClr>
            </a:solidFill>
          </a:ln>
        </p:spPr>
      </p:sp>
      <p:sp>
        <p:nvSpPr>
          <p:cNvPr id="1024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3" tIns="95203" rIns="95203" bIns="47601" numCol="1" anchor="t" anchorCtr="0" compatLnSpc="1">
            <a:prstTxWarp prst="textNoShape">
              <a:avLst/>
            </a:prstTxWarp>
          </a:bodyPr>
          <a:lstStyle/>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35586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31"/>
              </a:spcBef>
              <a:spcAft>
                <a:spcPts val="821"/>
              </a:spcAft>
            </a:pPr>
            <a:r>
              <a:rPr lang="en-US" sz="1800" dirty="0">
                <a:latin typeface="+mj-lt"/>
                <a:ea typeface="Calibri" panose="020F0502020204030204" pitchFamily="34" charset="0"/>
                <a:cs typeface="Times New Roman" panose="02020603050405020304" pitchFamily="18" charset="0"/>
              </a:rPr>
              <a:t>Our History and Heritage Committee will once again hold one of our wildly popular </a:t>
            </a:r>
            <a:r>
              <a:rPr lang="en-US" sz="1800" dirty="0" err="1">
                <a:latin typeface="+mj-lt"/>
                <a:ea typeface="Calibri" panose="020F0502020204030204" pitchFamily="34" charset="0"/>
                <a:cs typeface="Times New Roman" panose="02020603050405020304" pitchFamily="18" charset="0"/>
              </a:rPr>
              <a:t>Neighbourhood</a:t>
            </a:r>
            <a:r>
              <a:rPr lang="en-US" sz="1800" dirty="0">
                <a:latin typeface="+mj-lt"/>
                <a:ea typeface="Calibri" panose="020F0502020204030204" pitchFamily="34" charset="0"/>
                <a:cs typeface="Times New Roman" panose="02020603050405020304" pitchFamily="18" charset="0"/>
              </a:rPr>
              <a:t> History Nights.  </a:t>
            </a:r>
          </a:p>
          <a:p>
            <a:pPr>
              <a:lnSpc>
                <a:spcPct val="107000"/>
              </a:lnSpc>
              <a:spcBef>
                <a:spcPts val="1231"/>
              </a:spcBef>
              <a:spcAft>
                <a:spcPts val="821"/>
              </a:spcAft>
            </a:pPr>
            <a:endParaRPr lang="en-US" sz="1800" dirty="0">
              <a:latin typeface="+mj-lt"/>
              <a:ea typeface="Calibri" panose="020F0502020204030204" pitchFamily="34" charset="0"/>
              <a:cs typeface="Times New Roman" panose="02020603050405020304" pitchFamily="18" charset="0"/>
            </a:endParaRPr>
          </a:p>
          <a:p>
            <a:pPr>
              <a:lnSpc>
                <a:spcPct val="107000"/>
              </a:lnSpc>
              <a:spcBef>
                <a:spcPts val="1231"/>
              </a:spcBef>
              <a:spcAft>
                <a:spcPts val="821"/>
              </a:spcAft>
            </a:pPr>
            <a:r>
              <a:rPr lang="en-US" sz="1800" dirty="0">
                <a:latin typeface="+mj-lt"/>
                <a:ea typeface="Calibri" panose="020F0502020204030204" pitchFamily="34" charset="0"/>
                <a:cs typeface="Times New Roman" panose="02020603050405020304" pitchFamily="18" charset="0"/>
              </a:rPr>
              <a:t>I know most if not all of you have  been to Westgate Shopping Centre.</a:t>
            </a:r>
            <a:endParaRPr lang="en-CA" sz="1800" dirty="0">
              <a:latin typeface="+mj-lt"/>
              <a:ea typeface="Calibri" panose="020F0502020204030204" pitchFamily="34" charset="0"/>
              <a:cs typeface="Times New Roman" panose="02020603050405020304" pitchFamily="18" charset="0"/>
            </a:endParaRPr>
          </a:p>
          <a:p>
            <a:pPr>
              <a:lnSpc>
                <a:spcPct val="107000"/>
              </a:lnSpc>
              <a:spcAft>
                <a:spcPts val="821"/>
              </a:spcAft>
            </a:pPr>
            <a:r>
              <a:rPr lang="en-US" sz="1800" dirty="0">
                <a:latin typeface="+mj-lt"/>
                <a:ea typeface="Calibri" panose="020F0502020204030204" pitchFamily="34" charset="0"/>
                <a:cs typeface="Times New Roman" panose="02020603050405020304" pitchFamily="18" charset="0"/>
              </a:rPr>
              <a:t>Did you know it was Ottawa's first shopping </a:t>
            </a:r>
            <a:r>
              <a:rPr lang="en-US" sz="1800" dirty="0" err="1">
                <a:latin typeface="+mj-lt"/>
                <a:ea typeface="Calibri" panose="020F0502020204030204" pitchFamily="34" charset="0"/>
                <a:cs typeface="Times New Roman" panose="02020603050405020304" pitchFamily="18" charset="0"/>
              </a:rPr>
              <a:t>centre</a:t>
            </a:r>
            <a:r>
              <a:rPr lang="en-US" sz="1800" dirty="0">
                <a:latin typeface="+mj-lt"/>
                <a:ea typeface="Calibri" panose="020F0502020204030204" pitchFamily="34" charset="0"/>
                <a:cs typeface="Times New Roman" panose="02020603050405020304" pitchFamily="18" charset="0"/>
              </a:rPr>
              <a:t> with over 1200 parking spots? Have you heard of its grand opening? Curious what stores were once part of the mall?</a:t>
            </a:r>
          </a:p>
          <a:p>
            <a:pPr algn="ctr">
              <a:lnSpc>
                <a:spcPct val="107000"/>
              </a:lnSpc>
              <a:spcAft>
                <a:spcPts val="821"/>
              </a:spcAft>
            </a:pPr>
            <a:endParaRPr lang="en-US" sz="1800" dirty="0">
              <a:latin typeface="+mj-lt"/>
              <a:ea typeface="Calibri" panose="020F0502020204030204" pitchFamily="34" charset="0"/>
              <a:cs typeface="Times New Roman" panose="02020603050405020304" pitchFamily="18" charset="0"/>
            </a:endParaRPr>
          </a:p>
          <a:p>
            <a:pPr>
              <a:lnSpc>
                <a:spcPct val="107000"/>
              </a:lnSpc>
              <a:spcBef>
                <a:spcPts val="1231"/>
              </a:spcBef>
              <a:spcAft>
                <a:spcPts val="821"/>
              </a:spcAft>
            </a:pPr>
            <a:r>
              <a:rPr lang="en-US" sz="1800" dirty="0">
                <a:latin typeface="+mj-lt"/>
                <a:ea typeface="Calibri" panose="020F0502020204030204" pitchFamily="34" charset="0"/>
                <a:cs typeface="Times New Roman" panose="02020603050405020304" pitchFamily="18" charset="0"/>
              </a:rPr>
              <a:t>Join the Civic Hospital </a:t>
            </a:r>
            <a:r>
              <a:rPr lang="en-US" sz="1800" dirty="0" err="1">
                <a:latin typeface="+mj-lt"/>
                <a:ea typeface="Calibri" panose="020F0502020204030204" pitchFamily="34" charset="0"/>
                <a:cs typeface="Times New Roman" panose="02020603050405020304" pitchFamily="18" charset="0"/>
              </a:rPr>
              <a:t>Neighbourhood</a:t>
            </a:r>
            <a:r>
              <a:rPr lang="en-US" sz="1800" dirty="0">
                <a:latin typeface="+mj-lt"/>
                <a:ea typeface="Calibri" panose="020F0502020204030204" pitchFamily="34" charset="0"/>
                <a:cs typeface="Times New Roman" panose="02020603050405020304" pitchFamily="18" charset="0"/>
              </a:rPr>
              <a:t> Association’s (CHNA) History &amp; Heritage Committee as they </a:t>
            </a:r>
            <a:r>
              <a:rPr lang="en-US" sz="1800" b="1" dirty="0">
                <a:latin typeface="+mj-lt"/>
                <a:ea typeface="Calibri" panose="020F0502020204030204" pitchFamily="34" charset="0"/>
                <a:cs typeface="Times New Roman" panose="02020603050405020304" pitchFamily="18" charset="0"/>
              </a:rPr>
              <a:t>present their research </a:t>
            </a:r>
            <a:r>
              <a:rPr lang="en-US" sz="1800" dirty="0">
                <a:latin typeface="+mj-lt"/>
                <a:ea typeface="Calibri" panose="020F0502020204030204" pitchFamily="34" charset="0"/>
                <a:cs typeface="Times New Roman" panose="02020603050405020304" pitchFamily="18" charset="0"/>
              </a:rPr>
              <a:t>in an </a:t>
            </a:r>
            <a:r>
              <a:rPr lang="en-US" sz="1800" b="1" dirty="0">
                <a:latin typeface="+mj-lt"/>
                <a:ea typeface="Calibri" panose="020F0502020204030204" pitchFamily="34" charset="0"/>
                <a:cs typeface="Times New Roman" panose="02020603050405020304" pitchFamily="18" charset="0"/>
              </a:rPr>
              <a:t>engaging photo history </a:t>
            </a:r>
            <a:r>
              <a:rPr lang="en-US" sz="1800" dirty="0">
                <a:latin typeface="+mj-lt"/>
                <a:ea typeface="Calibri" panose="020F0502020204030204" pitchFamily="34" charset="0"/>
                <a:cs typeface="Times New Roman" panose="02020603050405020304" pitchFamily="18" charset="0"/>
              </a:rPr>
              <a:t>of the Westgate Shopping Centre.</a:t>
            </a:r>
            <a:endParaRPr lang="en-CA" sz="1800" dirty="0">
              <a:latin typeface="+mj-lt"/>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13</a:t>
            </a:fld>
            <a:endParaRPr lang="en-CA"/>
          </a:p>
        </p:txBody>
      </p:sp>
    </p:spTree>
    <p:extLst>
      <p:ext uri="{BB962C8B-B14F-4D97-AF65-F5344CB8AC3E}">
        <p14:creationId xmlns:p14="http://schemas.microsoft.com/office/powerpoint/2010/main" val="422046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21"/>
              </a:spcAft>
            </a:pPr>
            <a:r>
              <a:rPr lang="en-US" sz="1800" b="1" dirty="0">
                <a:latin typeface="Arial" panose="020B0604020202020204" pitchFamily="34" charset="0"/>
                <a:ea typeface="Calibri" panose="020F0502020204030204" pitchFamily="34" charset="0"/>
                <a:cs typeface="Times New Roman" panose="02020603050405020304" pitchFamily="18" charset="0"/>
              </a:rPr>
              <a:t>Wednesday, November 16 at 7:00 p.m.</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21"/>
              </a:spcAft>
            </a:pPr>
            <a:r>
              <a:rPr lang="en-US" sz="1800" dirty="0">
                <a:latin typeface="Arial" panose="020B0604020202020204" pitchFamily="34" charset="0"/>
                <a:ea typeface="Calibri" panose="020F0502020204030204" pitchFamily="34" charset="0"/>
                <a:cs typeface="Times New Roman" panose="02020603050405020304" pitchFamily="18" charset="0"/>
              </a:rPr>
              <a:t>St. Stephen's Presbyterian Church, 579 Parkdale Ave, Ottawa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21"/>
              </a:spcAft>
            </a:pPr>
            <a:r>
              <a:rPr lang="en-US" sz="1800" dirty="0">
                <a:latin typeface="Arial" panose="020B0604020202020204" pitchFamily="34" charset="0"/>
                <a:ea typeface="Calibri" panose="020F0502020204030204" pitchFamily="34" charset="0"/>
                <a:cs typeface="Times New Roman" panose="02020603050405020304" pitchFamily="18" charset="0"/>
              </a:rPr>
              <a:t>(at the corner of Sherwood Drive)</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21"/>
              </a:spcAft>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21"/>
              </a:spcAft>
            </a:pPr>
            <a:r>
              <a:rPr lang="en-US" sz="1800" dirty="0">
                <a:latin typeface="Arial" panose="020B0604020202020204" pitchFamily="34" charset="0"/>
                <a:ea typeface="Calibri" panose="020F0502020204030204" pitchFamily="34" charset="0"/>
                <a:cs typeface="Times New Roman" panose="02020603050405020304" pitchFamily="18" charset="0"/>
              </a:rPr>
              <a:t>This event is free but donations are welcome.</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21"/>
              </a:spcAft>
            </a:pP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21"/>
              </a:spcAft>
            </a:pPr>
            <a:r>
              <a:rPr lang="en-CA" sz="1800" b="1" dirty="0">
                <a:latin typeface="Calibri" panose="020F0502020204030204" pitchFamily="34" charset="0"/>
                <a:ea typeface="Calibri" panose="020F0502020204030204" pitchFamily="34" charset="0"/>
                <a:cs typeface="Times New Roman" panose="02020603050405020304" pitchFamily="18" charset="0"/>
              </a:rPr>
              <a:t>Share the word with your neighbours,  this event is open to anyone that is interested.</a:t>
            </a:r>
          </a:p>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14</a:t>
            </a:fld>
            <a:endParaRPr lang="en-CA"/>
          </a:p>
        </p:txBody>
      </p:sp>
    </p:spTree>
    <p:extLst>
      <p:ext uri="{BB962C8B-B14F-4D97-AF65-F5344CB8AC3E}">
        <p14:creationId xmlns:p14="http://schemas.microsoft.com/office/powerpoint/2010/main" val="412496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15</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eaLnBrk="1"/>
            <a:r>
              <a:rPr altLang="en-US" dirty="0">
                <a:latin typeface="Arial" panose="020B0604020202020204" pitchFamily="34" charset="0"/>
                <a:ea typeface="MS Gothic" panose="020B0609070205080204" pitchFamily="49" charset="-128"/>
                <a:cs typeface="Arial" panose="020B0604020202020204" pitchFamily="34" charset="0"/>
              </a:rPr>
              <a:t>After more than 12 years on</a:t>
            </a:r>
            <a:r>
              <a:rPr lang="en-CA" altLang="en-US" dirty="0">
                <a:latin typeface="Arial" panose="020B0604020202020204" pitchFamily="34" charset="0"/>
                <a:ea typeface="MS Gothic" panose="020B0609070205080204" pitchFamily="49" charset="-128"/>
                <a:cs typeface="Arial" panose="020B0604020202020204" pitchFamily="34" charset="0"/>
              </a:rPr>
              <a:t> t</a:t>
            </a:r>
            <a:r>
              <a:rPr altLang="en-US" dirty="0">
                <a:latin typeface="Arial" panose="020B0604020202020204" pitchFamily="34" charset="0"/>
                <a:ea typeface="MS Gothic" panose="020B0609070205080204" pitchFamily="49" charset="-128"/>
                <a:cs typeface="Arial" panose="020B0604020202020204" pitchFamily="34" charset="0"/>
              </a:rPr>
              <a:t>he CHNA Board,  Peter </a:t>
            </a:r>
            <a:r>
              <a:rPr altLang="en-US" dirty="0" err="1">
                <a:latin typeface="Arial" panose="020B0604020202020204" pitchFamily="34" charset="0"/>
                <a:ea typeface="MS Gothic" panose="020B0609070205080204" pitchFamily="49" charset="-128"/>
                <a:cs typeface="Arial" panose="020B0604020202020204" pitchFamily="34" charset="0"/>
              </a:rPr>
              <a:t>Eady</a:t>
            </a:r>
            <a:r>
              <a:rPr altLang="en-US" dirty="0">
                <a:latin typeface="Arial" panose="020B0604020202020204" pitchFamily="34" charset="0"/>
                <a:ea typeface="MS Gothic" panose="020B0609070205080204" pitchFamily="49" charset="-128"/>
                <a:cs typeface="Arial" panose="020B0604020202020204" pitchFamily="34" charset="0"/>
              </a:rPr>
              <a:t>, our Vice President,  has decided to step down.</a:t>
            </a:r>
          </a:p>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r>
              <a:rPr lang="en-US" altLang="en-US" dirty="0">
                <a:latin typeface="Arial" panose="020B0604020202020204" pitchFamily="34" charset="0"/>
                <a:ea typeface="MS Gothic" panose="020B0609070205080204" pitchFamily="49" charset="-128"/>
                <a:cs typeface="Arial" panose="020B0604020202020204" pitchFamily="34" charset="0"/>
              </a:rPr>
              <a:t>Over his tenure, Peter has acted as our Traffic Chair leading the charge to reduce local streets to 40km using an arduous City “street-by-street” voting process.</a:t>
            </a:r>
          </a:p>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r>
              <a:rPr lang="en-US" altLang="en-US" dirty="0">
                <a:latin typeface="Arial" panose="020B0604020202020204" pitchFamily="34" charset="0"/>
                <a:ea typeface="MS Gothic" panose="020B0609070205080204" pitchFamily="49" charset="-128"/>
                <a:cs typeface="Arial" panose="020B0604020202020204" pitchFamily="34" charset="0"/>
              </a:rPr>
              <a:t>As our Vice President, Peter led the significant effort to incorporate the CHNA so that we could participate in development appeals.</a:t>
            </a:r>
          </a:p>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r>
              <a:rPr lang="en-US" altLang="en-US" dirty="0">
                <a:latin typeface="Arial" panose="020B0604020202020204" pitchFamily="34" charset="0"/>
                <a:ea typeface="MS Gothic" panose="020B0609070205080204" pitchFamily="49" charset="-128"/>
                <a:cs typeface="Arial" panose="020B0604020202020204" pitchFamily="34" charset="0"/>
              </a:rPr>
              <a:t>As you know, the plan to move the Civic Hospital is likely the development project with the most impact on our residents.  Peter established our Civic Hospital Relocation Committee to represent the CHNA to this project and is currently our Liaison with the Ottawa Hospital </a:t>
            </a:r>
            <a:r>
              <a:rPr lang="en-US" dirty="0">
                <a:latin typeface="Cambria" panose="02040503050406030204" pitchFamily="18" charset="0"/>
                <a:ea typeface="Cambria" panose="02040503050406030204" pitchFamily="18" charset="0"/>
                <a:cs typeface="Times New Roman" panose="02020603050405020304" pitchFamily="18" charset="0"/>
              </a:rPr>
              <a:t>New Campus Development Community Advisory Council .</a:t>
            </a:r>
          </a:p>
          <a:p>
            <a:pPr eaLnBrk="1"/>
            <a:endParaRPr lang="en-US" altLang="en-US" dirty="0">
              <a:latin typeface="Cambria" panose="02040503050406030204" pitchFamily="18" charset="0"/>
              <a:ea typeface="Cambria" panose="02040503050406030204" pitchFamily="18" charset="0"/>
              <a:cs typeface="Times New Roman" panose="02020603050405020304" pitchFamily="18" charset="0"/>
            </a:endParaRPr>
          </a:p>
          <a:p>
            <a:pPr eaLnBrk="1"/>
            <a:r>
              <a:rPr lang="en-US" altLang="en-US" dirty="0">
                <a:latin typeface="Cambria" panose="02040503050406030204" pitchFamily="18" charset="0"/>
                <a:ea typeface="Cambria" panose="02040503050406030204" pitchFamily="18" charset="0"/>
                <a:cs typeface="Times New Roman" panose="02020603050405020304" pitchFamily="18" charset="0"/>
              </a:rPr>
              <a:t>Peter comes from a family with a strong history of Civic involvement and his guidance, leadership, and beautiful radio voice will be greatly missed.  </a:t>
            </a:r>
            <a:endParaRPr lang="en-US"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23843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16</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42901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17</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marL="221449" indent="-221449" defTabSz="937900" eaLnBrk="1">
              <a:defRPr/>
            </a:pPr>
            <a:r>
              <a:rPr lang="en-US" sz="1800" dirty="0">
                <a:latin typeface="Cambria" panose="02040503050406030204" pitchFamily="18" charset="0"/>
                <a:ea typeface="Cambria" panose="02040503050406030204" pitchFamily="18" charset="0"/>
                <a:cs typeface="Times New Roman" panose="02020603050405020304" pitchFamily="18" charset="0"/>
              </a:rPr>
              <a:t>We are pleased to introduce Brian Chow to you.  Brian has put his name forward to become the CHNA Secretary.  </a:t>
            </a:r>
          </a:p>
          <a:p>
            <a:pPr marL="221449" indent="-221449" defTabSz="937900" eaLnBrk="1">
              <a:defRPr/>
            </a:pPr>
            <a:endParaRPr lang="en-US" sz="1800" dirty="0">
              <a:latin typeface="Cambria" panose="02040503050406030204" pitchFamily="18" charset="0"/>
              <a:ea typeface="Cambria" panose="02040503050406030204" pitchFamily="18" charset="0"/>
              <a:cs typeface="Times New Roman" panose="02020603050405020304" pitchFamily="18" charset="0"/>
            </a:endParaRPr>
          </a:p>
          <a:p>
            <a:pPr marL="221449" indent="-221449" defTabSz="937900" eaLnBrk="1">
              <a:defRPr/>
            </a:pPr>
            <a:r>
              <a:rPr lang="en-US" sz="1800" dirty="0">
                <a:latin typeface="Cambria" panose="02040503050406030204" pitchFamily="18" charset="0"/>
                <a:ea typeface="Cambria" panose="02040503050406030204" pitchFamily="18" charset="0"/>
                <a:cs typeface="Times New Roman" panose="02020603050405020304" pitchFamily="18" charset="0"/>
              </a:rPr>
              <a:t>Brian has a Master Degree in Economics from U of T and is a manager in the Federal government with 15 years in policy development.  Brian brings strong </a:t>
            </a:r>
            <a:r>
              <a:rPr lang="en-US" sz="1800" dirty="0">
                <a:solidFill>
                  <a:srgbClr val="404040"/>
                </a:solidFill>
                <a:latin typeface="Avenir Next LT Pro" panose="020B0504020202020204" pitchFamily="34" charset="0"/>
              </a:rPr>
              <a:t>analytical and communications skills to our board and thanks to his work, he has a strong understanding of the federal government decision making processes and how to navigate complex policies and regulations.   </a:t>
            </a:r>
          </a:p>
          <a:p>
            <a:pPr marL="221449" indent="-221449" defTabSz="937900" eaLnBrk="1">
              <a:defRPr/>
            </a:pPr>
            <a:endParaRPr lang="en-US" sz="1800" dirty="0">
              <a:solidFill>
                <a:srgbClr val="404040"/>
              </a:solidFill>
              <a:latin typeface="Avenir Next LT Pro" panose="020B0504020202020204" pitchFamily="34" charset="0"/>
            </a:endParaRPr>
          </a:p>
          <a:p>
            <a:pPr marL="221449" indent="-221449" defTabSz="937900" eaLnBrk="1">
              <a:defRPr/>
            </a:pPr>
            <a:r>
              <a:rPr lang="en-US" sz="1800" dirty="0">
                <a:solidFill>
                  <a:srgbClr val="404040"/>
                </a:solidFill>
                <a:latin typeface="Avenir Next LT Pro" panose="020B0504020202020204" pitchFamily="34" charset="0"/>
              </a:rPr>
              <a:t>We are also happy to note that Brian is bilingual.</a:t>
            </a:r>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r>
              <a:rPr lang="en-US" altLang="en-US" dirty="0">
                <a:latin typeface="Arial" panose="020B0604020202020204" pitchFamily="34" charset="0"/>
                <a:ea typeface="MS Gothic" panose="020B0609070205080204" pitchFamily="49" charset="-128"/>
                <a:cs typeface="Arial" panose="020B0604020202020204" pitchFamily="34" charset="0"/>
              </a:rPr>
              <a:t>He and his family live on Kenilworth.</a:t>
            </a:r>
          </a:p>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a:p>
            <a:pPr eaLnBrk="1"/>
            <a:r>
              <a:rPr lang="en-US" altLang="en-US" dirty="0">
                <a:latin typeface="Arial" panose="020B0604020202020204" pitchFamily="34" charset="0"/>
                <a:ea typeface="MS Gothic" panose="020B0609070205080204" pitchFamily="49" charset="-128"/>
                <a:cs typeface="Arial" panose="020B0604020202020204" pitchFamily="34" charset="0"/>
              </a:rPr>
              <a:t>Please join me in welcoming Brian</a:t>
            </a:r>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331939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18</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marL="221449" indent="-221449" defTabSz="937900" eaLnBrk="1">
              <a:defRPr/>
            </a:pPr>
            <a:r>
              <a:rPr lang="en-US" sz="1800" dirty="0">
                <a:latin typeface="Cambria" panose="02040503050406030204" pitchFamily="18" charset="0"/>
                <a:ea typeface="Cambria" panose="02040503050406030204" pitchFamily="18" charset="0"/>
                <a:cs typeface="Times New Roman" panose="02020603050405020304" pitchFamily="18" charset="0"/>
              </a:rPr>
              <a:t>Alison was appointed by the board as our first ever “Board Member At Large” on January 11</a:t>
            </a:r>
            <a:r>
              <a:rPr lang="en-US" sz="1800" baseline="30000" dirty="0">
                <a:latin typeface="Cambria" panose="02040503050406030204" pitchFamily="18" charset="0"/>
                <a:ea typeface="Cambria" panose="02040503050406030204" pitchFamily="18" charset="0"/>
                <a:cs typeface="Times New Roman" panose="02020603050405020304" pitchFamily="18" charset="0"/>
              </a:rPr>
              <a:t>th</a:t>
            </a:r>
            <a:r>
              <a:rPr lang="en-US" sz="1800" dirty="0">
                <a:latin typeface="Cambria" panose="02040503050406030204" pitchFamily="18" charset="0"/>
                <a:ea typeface="Cambria" panose="02040503050406030204" pitchFamily="18" charset="0"/>
                <a:cs typeface="Times New Roman" panose="02020603050405020304" pitchFamily="18" charset="0"/>
              </a:rPr>
              <a:t>, 2022</a:t>
            </a:r>
          </a:p>
          <a:p>
            <a:pPr marL="221449" indent="-221449" defTabSz="937900" eaLnBrk="1">
              <a:defRPr/>
            </a:pPr>
            <a:r>
              <a:rPr lang="en-US" sz="1800" dirty="0">
                <a:latin typeface="Cambria" panose="02040503050406030204" pitchFamily="18" charset="0"/>
                <a:ea typeface="Cambria" panose="02040503050406030204" pitchFamily="18" charset="0"/>
                <a:cs typeface="Times New Roman" panose="02020603050405020304" pitchFamily="18" charset="0"/>
              </a:rPr>
              <a:t>She comes to us with many years of experience working as an Executive in the Federal Government and is a Black Belt in LEAN management practices.  </a:t>
            </a:r>
          </a:p>
          <a:p>
            <a:pPr marL="221449" indent="-221449" defTabSz="937900" eaLnBrk="1">
              <a:defRPr/>
            </a:pPr>
            <a:endParaRPr lang="en-US" sz="1800" dirty="0">
              <a:latin typeface="Cambria" panose="02040503050406030204" pitchFamily="18" charset="0"/>
              <a:ea typeface="Cambria" panose="02040503050406030204" pitchFamily="18" charset="0"/>
              <a:cs typeface="Times New Roman" panose="02020603050405020304" pitchFamily="18" charset="0"/>
            </a:endParaRPr>
          </a:p>
          <a:p>
            <a:pPr marL="221449" indent="-221449" defTabSz="937900" eaLnBrk="1">
              <a:defRPr/>
            </a:pPr>
            <a:r>
              <a:rPr lang="en-US" sz="1800" dirty="0">
                <a:latin typeface="Cambria" panose="02040503050406030204" pitchFamily="18" charset="0"/>
                <a:ea typeface="Cambria" panose="02040503050406030204" pitchFamily="18" charset="0"/>
                <a:cs typeface="Times New Roman" panose="02020603050405020304" pitchFamily="18" charset="0"/>
              </a:rPr>
              <a:t>Alison wasted no time diving in even before her appointment and has provided invaluable input to our submissions on the Official Plan and the Civic Hospital development application in 2021, acted as our liaison for this year’s garage sale and Provincial all candidates, and is now set to take over Peter </a:t>
            </a:r>
            <a:r>
              <a:rPr lang="en-US" sz="1800" dirty="0" err="1">
                <a:latin typeface="Cambria" panose="02040503050406030204" pitchFamily="18" charset="0"/>
                <a:ea typeface="Cambria" panose="02040503050406030204" pitchFamily="18" charset="0"/>
                <a:cs typeface="Times New Roman" panose="02020603050405020304" pitchFamily="18" charset="0"/>
              </a:rPr>
              <a:t>Eady’s</a:t>
            </a:r>
            <a:r>
              <a:rPr lang="en-US" sz="1800" dirty="0">
                <a:latin typeface="Cambria" panose="02040503050406030204" pitchFamily="18" charset="0"/>
                <a:ea typeface="Cambria" panose="02040503050406030204" pitchFamily="18" charset="0"/>
                <a:cs typeface="Times New Roman" panose="02020603050405020304" pitchFamily="18" charset="0"/>
              </a:rPr>
              <a:t> role as The CHNA liaison to the Ottawa Hospital on the New Campus Development Community Advisory Council  </a:t>
            </a:r>
          </a:p>
          <a:p>
            <a:pPr marL="221449" indent="-221449" defTabSz="937900" eaLnBrk="1">
              <a:defRPr/>
            </a:pPr>
            <a:endParaRPr lang="en-US" sz="1800" dirty="0">
              <a:latin typeface="Cambria" panose="02040503050406030204" pitchFamily="18" charset="0"/>
              <a:ea typeface="Cambria" panose="02040503050406030204" pitchFamily="18" charset="0"/>
              <a:cs typeface="Times New Roman" panose="02020603050405020304" pitchFamily="18" charset="0"/>
            </a:endParaRPr>
          </a:p>
          <a:p>
            <a:pPr marL="221449" indent="-221449" defTabSz="937900" eaLnBrk="1">
              <a:defRPr/>
            </a:pPr>
            <a:endParaRPr lang="en-US" sz="1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38555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19</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marL="221449" indent="-221449" defTabSz="937900" eaLnBrk="1">
              <a:defRPr/>
            </a:pPr>
            <a:r>
              <a:rPr lang="en-US" sz="1800" dirty="0">
                <a:latin typeface="Cambria" panose="02040503050406030204" pitchFamily="18" charset="0"/>
                <a:ea typeface="Cambria" panose="02040503050406030204" pitchFamily="18" charset="0"/>
                <a:cs typeface="Times New Roman" panose="02020603050405020304" pitchFamily="18" charset="0"/>
              </a:rPr>
              <a:t>In addition to losing Peter </a:t>
            </a:r>
            <a:r>
              <a:rPr lang="en-US" sz="1800" dirty="0" err="1">
                <a:latin typeface="Cambria" panose="02040503050406030204" pitchFamily="18" charset="0"/>
                <a:ea typeface="Cambria" panose="02040503050406030204" pitchFamily="18" charset="0"/>
                <a:cs typeface="Times New Roman" panose="02020603050405020304" pitchFamily="18" charset="0"/>
              </a:rPr>
              <a:t>Eady</a:t>
            </a:r>
            <a:r>
              <a:rPr lang="en-US" sz="1800" dirty="0">
                <a:latin typeface="Cambria" panose="02040503050406030204" pitchFamily="18" charset="0"/>
                <a:ea typeface="Cambria" panose="02040503050406030204" pitchFamily="18" charset="0"/>
                <a:cs typeface="Times New Roman" panose="02020603050405020304" pitchFamily="18" charset="0"/>
              </a:rPr>
              <a:t> as our Vice President, we are sad to see Chris O’Gorman leave us as our Comm’s Director.  Chris is a talented communications expert who joined us early in 2022.  Unfortunately, personal circumstances have forced him to step down for now so we are actively looking for a replacement in this critical role.</a:t>
            </a:r>
          </a:p>
        </p:txBody>
      </p:sp>
    </p:spTree>
    <p:extLst>
      <p:ext uri="{BB962C8B-B14F-4D97-AF65-F5344CB8AC3E}">
        <p14:creationId xmlns:p14="http://schemas.microsoft.com/office/powerpoint/2010/main" val="335645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48BBE4AC-50BD-447A-B6A8-62C38F0AF62A}"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150938" y="836613"/>
            <a:ext cx="5507037" cy="4132262"/>
          </a:xfrm>
          <a:solidFill>
            <a:schemeClr val="accent1"/>
          </a:solidFill>
          <a:ln w="25400">
            <a:solidFill>
              <a:schemeClr val="accent1">
                <a:shade val="50000"/>
              </a:schemeClr>
            </a:solidFill>
          </a:ln>
        </p:spPr>
      </p:sp>
      <p:sp>
        <p:nvSpPr>
          <p:cNvPr id="6148" name="Notes Placeholder 2"/>
          <p:cNvSpPr txBox="1">
            <a:spLocks noGrp="1"/>
          </p:cNvSpPr>
          <p:nvPr>
            <p:ph type="body" sz="quarter" idx="1"/>
          </p:nvPr>
        </p:nvSpPr>
        <p:spPr bwMode="auto">
          <a:xfrm>
            <a:off x="781478" y="5233736"/>
            <a:ext cx="6245430" cy="4960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829992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20</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02264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21</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941388" y="750888"/>
            <a:ext cx="5006975" cy="375602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96631" rIns="96631" bIns="48315"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3883002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449" indent="-221449" defTabSz="937900">
              <a:defRPr/>
            </a:pPr>
            <a:r>
              <a:rPr lang="en-US" dirty="0">
                <a:latin typeface="Calibri" panose="020F0502020204030204" pitchFamily="34" charset="0"/>
              </a:rPr>
              <a:t>Program Expenses $1896 –$ 1556.42 PIP and $339.56 Zoom/Meeting Room costs.</a:t>
            </a:r>
          </a:p>
          <a:p>
            <a:endParaRPr lang="en-CA" dirty="0"/>
          </a:p>
          <a:p>
            <a:r>
              <a:rPr lang="en-CA" dirty="0"/>
              <a:t>Donations:  $300 Parkdale Food as a share of the PIP Revenue.  $60 in Church donation in lieu of a rental charge for a History Night (I believe).</a:t>
            </a:r>
          </a:p>
          <a:p>
            <a:endParaRPr lang="en-CA" dirty="0"/>
          </a:p>
          <a:p>
            <a:r>
              <a:rPr lang="en-CA" dirty="0"/>
              <a:t>General Expenses on top of donations.  $293  (Website, Corp filing, printing, event coffee)</a:t>
            </a:r>
          </a:p>
          <a:p>
            <a:pPr marL="221449" indent="-221449" defTabSz="937900">
              <a:defRPr/>
            </a:pPr>
            <a:endParaRPr lang="en-US" dirty="0">
              <a:latin typeface="Calibri" panose="020F0502020204030204" pitchFamily="34" charset="0"/>
            </a:endParaRPr>
          </a:p>
          <a:p>
            <a:pPr marL="221449" indent="-221449" defTabSz="937900">
              <a:defRPr/>
            </a:pPr>
            <a:r>
              <a:rPr lang="en-US" dirty="0">
                <a:latin typeface="Calibri" panose="020F0502020204030204" pitchFamily="34" charset="0"/>
              </a:rPr>
              <a:t>Total Available, much of it was donated and is reserved for 1081. </a:t>
            </a:r>
            <a:r>
              <a:rPr lang="en-US" i="1" dirty="0">
                <a:latin typeface="Calibri" panose="020F0502020204030204" pitchFamily="34" charset="0"/>
              </a:rPr>
              <a:t>C</a:t>
            </a:r>
            <a:r>
              <a:rPr lang="en-US" i="1" dirty="0"/>
              <a:t>oncerned residents continue to donate in support of CHNA obtaining expert advice</a:t>
            </a:r>
            <a:r>
              <a:rPr lang="en-US" dirty="0"/>
              <a:t>......"</a:t>
            </a:r>
            <a:endParaRPr lang="en-US" dirty="0">
              <a:latin typeface="Calibri" panose="020F0502020204030204" pitchFamily="34" charset="0"/>
            </a:endParaRPr>
          </a:p>
          <a:p>
            <a:pPr marL="221449" indent="-221449" defTabSz="937900">
              <a:defRPr/>
            </a:pPr>
            <a:endParaRPr lang="en-US" dirty="0">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22</a:t>
            </a:fld>
            <a:endParaRPr lang="en-CA"/>
          </a:p>
        </p:txBody>
      </p:sp>
    </p:spTree>
    <p:extLst>
      <p:ext uri="{BB962C8B-B14F-4D97-AF65-F5344CB8AC3E}">
        <p14:creationId xmlns:p14="http://schemas.microsoft.com/office/powerpoint/2010/main" val="2475684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1"/>
              </a:spcAft>
            </a:pPr>
            <a:r>
              <a:rPr lang="en-CA" sz="1800" dirty="0">
                <a:latin typeface="Calibri" panose="020F0502020204030204" pitchFamily="34" charset="0"/>
                <a:ea typeface="Calibri" panose="020F0502020204030204" pitchFamily="34" charset="0"/>
              </a:rPr>
              <a:t>The proposed changes cut 3 storeys from the east tower and 6 storeys from the west one. The street-level “podium” is 4 storeys, cut down from 6 storeys, and has a brick cladding (see the </a:t>
            </a:r>
            <a:r>
              <a:rPr lang="en-CA" sz="1800" dirty="0">
                <a:solidFill>
                  <a:srgbClr val="0000FF"/>
                </a:solidFill>
                <a:latin typeface="Calibri" panose="020F0502020204030204" pitchFamily="34" charset="0"/>
                <a:ea typeface="Calibri" panose="020F0502020204030204" pitchFamily="34" charset="0"/>
                <a:hlinkClick r:id="rId3"/>
              </a:rPr>
              <a:t>full proposal</a:t>
            </a:r>
            <a:r>
              <a:rPr lang="en-CA" sz="1800" dirty="0">
                <a:latin typeface="Calibri" panose="020F0502020204030204" pitchFamily="34" charset="0"/>
                <a:ea typeface="Calibri" panose="020F0502020204030204" pitchFamily="34" charset="0"/>
              </a:rPr>
              <a:t>). But the height still exceeds the 45-degree angular plane required by the </a:t>
            </a:r>
            <a:r>
              <a:rPr lang="en-CA" sz="1800" dirty="0">
                <a:solidFill>
                  <a:srgbClr val="0000FF"/>
                </a:solidFill>
                <a:latin typeface="Calibri" panose="020F0502020204030204" pitchFamily="34" charset="0"/>
                <a:ea typeface="Calibri" panose="020F0502020204030204" pitchFamily="34" charset="0"/>
                <a:hlinkClick r:id="rId4"/>
              </a:rPr>
              <a:t>City’s high-rise guidelines</a:t>
            </a:r>
            <a:r>
              <a:rPr lang="en-CA" sz="1800" dirty="0">
                <a:latin typeface="Calibri" panose="020F0502020204030204" pitchFamily="34" charset="0"/>
                <a:ea typeface="Calibri" panose="020F0502020204030204" pitchFamily="34" charset="0"/>
              </a:rPr>
              <a:t>. </a:t>
            </a:r>
          </a:p>
          <a:p>
            <a:r>
              <a:rPr lang="en-CA" sz="1800" dirty="0">
                <a:latin typeface="Calibri" panose="020F0502020204030204" pitchFamily="34" charset="0"/>
                <a:ea typeface="Calibri" panose="020F0502020204030204" pitchFamily="34" charset="0"/>
              </a:rPr>
              <a:t>To respond to the resubmission, send a brief response through the </a:t>
            </a:r>
            <a:r>
              <a:rPr lang="en-CA" sz="1800" dirty="0">
                <a:solidFill>
                  <a:srgbClr val="0000FF"/>
                </a:solidFill>
                <a:latin typeface="Calibri" panose="020F0502020204030204" pitchFamily="34" charset="0"/>
                <a:ea typeface="Calibri" panose="020F0502020204030204" pitchFamily="34" charset="0"/>
                <a:hlinkClick r:id="rId5"/>
              </a:rPr>
              <a:t>website</a:t>
            </a:r>
            <a:r>
              <a:rPr lang="en-CA" sz="1800" dirty="0">
                <a:latin typeface="Calibri" panose="020F0502020204030204" pitchFamily="34" charset="0"/>
                <a:ea typeface="Calibri" panose="020F0502020204030204" pitchFamily="34" charset="0"/>
              </a:rPr>
              <a:t> or a longer response to the City planner, Kimberley Baldwin (</a:t>
            </a:r>
            <a:r>
              <a:rPr lang="en-CA" sz="1800" dirty="0">
                <a:solidFill>
                  <a:srgbClr val="0000FF"/>
                </a:solidFill>
                <a:latin typeface="Calibri" panose="020F0502020204030204" pitchFamily="34" charset="0"/>
                <a:ea typeface="Calibri" panose="020F0502020204030204" pitchFamily="34" charset="0"/>
                <a:hlinkClick r:id="rId6"/>
              </a:rPr>
              <a:t>Kimberley.Baldwin@ottawa.ca</a:t>
            </a:r>
            <a:r>
              <a:rPr lang="en-CA" sz="1800" dirty="0">
                <a:latin typeface="Calibri" panose="020F0502020204030204" pitchFamily="34" charset="0"/>
                <a:ea typeface="Calibri" panose="020F0502020204030204" pitchFamily="34" charset="0"/>
              </a:rPr>
              <a:t>). Please copy CHNA’s 1081 Carling subcommittee (</a:t>
            </a:r>
            <a:r>
              <a:rPr lang="en-CA" sz="1800" dirty="0">
                <a:solidFill>
                  <a:srgbClr val="0000FF"/>
                </a:solidFill>
                <a:latin typeface="Calibri" panose="020F0502020204030204" pitchFamily="34" charset="0"/>
                <a:ea typeface="Calibri" panose="020F0502020204030204" pitchFamily="34" charset="0"/>
                <a:hlinkClick r:id="rId7"/>
              </a:rPr>
              <a:t>info@chnaottawa.ca</a:t>
            </a:r>
            <a:r>
              <a:rPr lang="en-CA" sz="1800" dirty="0">
                <a:latin typeface="Calibri" panose="020F0502020204030204" pitchFamily="34" charset="0"/>
                <a:ea typeface="Calibri" panose="020F0502020204030204" pitchFamily="34" charset="0"/>
              </a:rPr>
              <a:t>) and Councillor Jeff Leiper (</a:t>
            </a:r>
            <a:r>
              <a:rPr lang="en-CA" sz="1800" dirty="0">
                <a:solidFill>
                  <a:srgbClr val="0000FF"/>
                </a:solidFill>
                <a:highlight>
                  <a:srgbClr val="FFFFFF"/>
                </a:highlight>
                <a:latin typeface="Arial" panose="020B0604020202020204" pitchFamily="34" charset="0"/>
                <a:ea typeface="Arial" panose="020B0604020202020204" pitchFamily="34" charset="0"/>
                <a:hlinkClick r:id="rId8"/>
              </a:rPr>
              <a:t>Jeff.Leiper@ottawa.ca</a:t>
            </a:r>
            <a:r>
              <a:rPr lang="en-CA" sz="1800" dirty="0">
                <a:latin typeface="Calibri" panose="020F0502020204030204" pitchFamily="34" charset="0"/>
                <a:ea typeface="Calibri" panose="020F0502020204030204" pitchFamily="34" charset="0"/>
              </a:rPr>
              <a:t>).</a:t>
            </a:r>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23</a:t>
            </a:fld>
            <a:endParaRPr lang="en-CA"/>
          </a:p>
        </p:txBody>
      </p:sp>
    </p:spTree>
    <p:extLst>
      <p:ext uri="{BB962C8B-B14F-4D97-AF65-F5344CB8AC3E}">
        <p14:creationId xmlns:p14="http://schemas.microsoft.com/office/powerpoint/2010/main" val="3628433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1"/>
              </a:spcAft>
            </a:pPr>
            <a:r>
              <a:rPr lang="en-CA" sz="1800" dirty="0">
                <a:latin typeface="Calibri" panose="020F0502020204030204" pitchFamily="34" charset="0"/>
                <a:ea typeface="Calibri" panose="020F0502020204030204" pitchFamily="34" charset="0"/>
              </a:rPr>
              <a:t>To respond to the resubmission, send a brief response through the </a:t>
            </a:r>
            <a:r>
              <a:rPr lang="en-CA" sz="1800" dirty="0">
                <a:solidFill>
                  <a:srgbClr val="0000FF"/>
                </a:solidFill>
                <a:latin typeface="Calibri" panose="020F0502020204030204" pitchFamily="34" charset="0"/>
                <a:ea typeface="Calibri" panose="020F0502020204030204" pitchFamily="34" charset="0"/>
                <a:hlinkClick r:id="rId3"/>
              </a:rPr>
              <a:t>website</a:t>
            </a:r>
            <a:r>
              <a:rPr lang="en-CA" sz="1800" dirty="0">
                <a:latin typeface="Calibri" panose="020F0502020204030204" pitchFamily="34" charset="0"/>
                <a:ea typeface="Calibri" panose="020F0502020204030204" pitchFamily="34" charset="0"/>
              </a:rPr>
              <a:t> or a longer response to the City planner, Kimberley Baldwin (</a:t>
            </a:r>
            <a:r>
              <a:rPr lang="en-CA" sz="1800" dirty="0">
                <a:solidFill>
                  <a:srgbClr val="0000FF"/>
                </a:solidFill>
                <a:latin typeface="Calibri" panose="020F0502020204030204" pitchFamily="34" charset="0"/>
                <a:ea typeface="Calibri" panose="020F0502020204030204" pitchFamily="34" charset="0"/>
                <a:hlinkClick r:id="rId4"/>
              </a:rPr>
              <a:t>Kimberley.Baldwin@ottawa.ca</a:t>
            </a:r>
            <a:r>
              <a:rPr lang="en-CA" sz="1800" dirty="0">
                <a:latin typeface="Calibri" panose="020F0502020204030204" pitchFamily="34" charset="0"/>
                <a:ea typeface="Calibri" panose="020F0502020204030204" pitchFamily="34" charset="0"/>
              </a:rPr>
              <a:t>). Please copy CHNA’s 1081 Carling subcommittee (</a:t>
            </a:r>
            <a:r>
              <a:rPr lang="en-CA" sz="1800" dirty="0">
                <a:solidFill>
                  <a:srgbClr val="0000FF"/>
                </a:solidFill>
                <a:latin typeface="Calibri" panose="020F0502020204030204" pitchFamily="34" charset="0"/>
                <a:ea typeface="Calibri" panose="020F0502020204030204" pitchFamily="34" charset="0"/>
                <a:hlinkClick r:id="rId5"/>
              </a:rPr>
              <a:t>info@chnaottawa.ca</a:t>
            </a:r>
            <a:r>
              <a:rPr lang="en-CA" sz="1800" dirty="0">
                <a:latin typeface="Calibri" panose="020F0502020204030204" pitchFamily="34" charset="0"/>
                <a:ea typeface="Calibri" panose="020F0502020204030204" pitchFamily="34" charset="0"/>
              </a:rPr>
              <a:t>) and Councillor Jeff Leiper (</a:t>
            </a:r>
            <a:r>
              <a:rPr lang="en-CA" sz="1800" dirty="0">
                <a:solidFill>
                  <a:srgbClr val="0000FF"/>
                </a:solidFill>
                <a:highlight>
                  <a:srgbClr val="FFFFFF"/>
                </a:highlight>
                <a:latin typeface="Arial" panose="020B0604020202020204" pitchFamily="34" charset="0"/>
                <a:ea typeface="Arial" panose="020B0604020202020204" pitchFamily="34" charset="0"/>
                <a:hlinkClick r:id="rId6"/>
              </a:rPr>
              <a:t>Jeff.Leiper@ottawa.ca</a:t>
            </a:r>
            <a:r>
              <a:rPr lang="en-CA" sz="1800" dirty="0">
                <a:latin typeface="Calibri" panose="020F0502020204030204" pitchFamily="34" charset="0"/>
                <a:ea typeface="Calibri" panose="020F0502020204030204" pitchFamily="34" charset="0"/>
              </a:rPr>
              <a:t>).</a:t>
            </a:r>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24</a:t>
            </a:fld>
            <a:endParaRPr lang="en-CA"/>
          </a:p>
        </p:txBody>
      </p:sp>
    </p:spTree>
    <p:extLst>
      <p:ext uri="{BB962C8B-B14F-4D97-AF65-F5344CB8AC3E}">
        <p14:creationId xmlns:p14="http://schemas.microsoft.com/office/powerpoint/2010/main" val="312792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449" indent="-221449" defTabSz="937900"/>
            <a:r>
              <a:rPr lang="en-US" dirty="0">
                <a:solidFill>
                  <a:srgbClr val="26282A"/>
                </a:solidFill>
                <a:latin typeface="Calibri" panose="020F0502020204030204" pitchFamily="34" charset="0"/>
                <a:cs typeface="Calibri" panose="020F0502020204030204" pitchFamily="34" charset="0"/>
              </a:rPr>
              <a:t>‘We have to be realistic and temper expectations" as there are policies such as the TMP that provides the framework.  Her approach would to be 'strategic' to ensure success. "Parkdale is an arterial road adjacent to the freeway so we have to just get on with it".</a:t>
            </a:r>
            <a:endParaRPr lang="en-CA" dirty="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25</a:t>
            </a:fld>
            <a:endParaRPr lang="en-CA"/>
          </a:p>
        </p:txBody>
      </p:sp>
    </p:spTree>
    <p:extLst>
      <p:ext uri="{BB962C8B-B14F-4D97-AF65-F5344CB8AC3E}">
        <p14:creationId xmlns:p14="http://schemas.microsoft.com/office/powerpoint/2010/main" val="1427612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Focus must include volume and not just speed:</a:t>
            </a:r>
          </a:p>
          <a:p>
            <a:pPr marL="0" indent="0"/>
            <a:endParaRPr lang="en-CA" dirty="0"/>
          </a:p>
          <a:p>
            <a:r>
              <a:rPr lang="en-CA" i="1" dirty="0"/>
              <a:t>Average Annual Daily Traffic (AADT):</a:t>
            </a:r>
            <a:endParaRPr lang="en-CA" dirty="0"/>
          </a:p>
          <a:p>
            <a:r>
              <a:rPr lang="en-CA" dirty="0"/>
              <a:t> 15,500 on Parkdale vs 5,000 on Rochester; 8,500 on Booth</a:t>
            </a:r>
          </a:p>
          <a:p>
            <a:endParaRPr lang="en-CA" dirty="0"/>
          </a:p>
          <a:p>
            <a:r>
              <a:rPr lang="en-CA" dirty="0"/>
              <a:t>A</a:t>
            </a:r>
            <a:r>
              <a:rPr lang="en-US" b="0" i="0" dirty="0">
                <a:solidFill>
                  <a:srgbClr val="26282A"/>
                </a:solidFill>
                <a:effectLst/>
              </a:rPr>
              <a:t>n appropriate strategy must consider alternate routes to Parkdale Avenue (2019 AADT - 15,500) vs. Rochester, Booth (2019 AADT - 5,000 and 8,500 respectively) to access the 417. Additional infrastructure should be part of the strategy to better handle an increase in future volumes (e.g. Raymond Street connection to 417 WB off ramps at Bronson to Booth and Rochester for access to the new campus).</a:t>
            </a:r>
            <a:endParaRPr lang="en-CA" dirty="0"/>
          </a:p>
          <a:p>
            <a:endParaRPr lang="en-CA" dirty="0"/>
          </a:p>
          <a:p>
            <a:r>
              <a:rPr lang="en-US" b="0" i="0" dirty="0">
                <a:solidFill>
                  <a:srgbClr val="000000"/>
                </a:solidFill>
                <a:effectLst/>
                <a:latin typeface="Calibri" panose="020F0502020204030204" pitchFamily="34" charset="0"/>
                <a:cs typeface="Calibri" panose="020F0502020204030204" pitchFamily="34" charset="0"/>
              </a:rPr>
              <a:t>Requested that a statement be included to reflect the specific nature of the CHN in terms of the existing Civic Campus.</a:t>
            </a:r>
            <a:endParaRPr lang="en-US" b="0" i="0" dirty="0">
              <a:solidFill>
                <a:srgbClr val="26282A"/>
              </a:solidFill>
              <a:effectLst/>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26</a:t>
            </a:fld>
            <a:endParaRPr lang="en-CA"/>
          </a:p>
        </p:txBody>
      </p:sp>
    </p:spTree>
    <p:extLst>
      <p:ext uri="{BB962C8B-B14F-4D97-AF65-F5344CB8AC3E}">
        <p14:creationId xmlns:p14="http://schemas.microsoft.com/office/powerpoint/2010/main" val="1773501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27</a:t>
            </a:fld>
            <a:endParaRPr lang="en-CA"/>
          </a:p>
        </p:txBody>
      </p:sp>
    </p:spTree>
    <p:extLst>
      <p:ext uri="{BB962C8B-B14F-4D97-AF65-F5344CB8AC3E}">
        <p14:creationId xmlns:p14="http://schemas.microsoft.com/office/powerpoint/2010/main" val="1323756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48BBE4AC-50BD-447A-B6A8-62C38F0AF62A}"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28</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150938" y="836613"/>
            <a:ext cx="5507037" cy="4132262"/>
          </a:xfrm>
          <a:solidFill>
            <a:schemeClr val="accent1"/>
          </a:solidFill>
          <a:ln w="25400">
            <a:solidFill>
              <a:schemeClr val="accent1">
                <a:shade val="50000"/>
              </a:schemeClr>
            </a:solidFill>
          </a:ln>
        </p:spPr>
      </p:sp>
      <p:sp>
        <p:nvSpPr>
          <p:cNvPr id="6148" name="Notes Placeholder 2"/>
          <p:cNvSpPr txBox="1">
            <a:spLocks noGrp="1"/>
          </p:cNvSpPr>
          <p:nvPr>
            <p:ph type="body" sz="quarter" idx="1"/>
          </p:nvPr>
        </p:nvSpPr>
        <p:spPr bwMode="auto">
          <a:xfrm>
            <a:off x="781478" y="5233736"/>
            <a:ext cx="6245430" cy="4960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50739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3</a:t>
            </a:fld>
            <a:endParaRPr lang="en-US"/>
          </a:p>
        </p:txBody>
      </p:sp>
    </p:spTree>
    <p:extLst>
      <p:ext uri="{BB962C8B-B14F-4D97-AF65-F5344CB8AC3E}">
        <p14:creationId xmlns:p14="http://schemas.microsoft.com/office/powerpoint/2010/main" val="317783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Karen for Linda </a:t>
            </a:r>
            <a:r>
              <a:rPr lang="en-CA" dirty="0" err="1"/>
              <a:t>Niksic</a:t>
            </a:r>
            <a:r>
              <a:rPr lang="en-CA" dirty="0"/>
              <a:t>.  </a:t>
            </a:r>
          </a:p>
          <a:p>
            <a:endParaRPr lang="en-CA" dirty="0"/>
          </a:p>
          <a:p>
            <a:r>
              <a:rPr lang="en-CA" dirty="0"/>
              <a:t>We supported the FCA (Federation of Citizens Association) in opposing the Strong Mayors Bill which would give enhanced power to the Mayors of Ottawa and Toronto to push through decisions, despite the consensus of City Council.  Our letter was sent to Joel Harden and the Minister of  Municipal Affairs and Housing.   While the bill did pass,  our Mayor elect stated during the election that he would not exercise that power.</a:t>
            </a:r>
          </a:p>
          <a:p>
            <a:endParaRPr lang="en-CA" dirty="0"/>
          </a:p>
          <a:p>
            <a:pPr rtl="0"/>
            <a:r>
              <a:rPr lang="en-CA" dirty="0"/>
              <a:t>Bill 23 was announced the day after the municipal elections in Ontario.  This bill proposes sweeping changes to municipal development legislation.  Councillors,  City planners,  the FCA and the CHNA are busy digesting the wording in the bill to better understand exactly what this would mean.  Local groups are starting to call  it t</a:t>
            </a:r>
            <a:r>
              <a:rPr lang="en-US" dirty="0"/>
              <a:t>he "Build it No Matter What" Act, 2022 </a:t>
            </a:r>
          </a:p>
          <a:p>
            <a:endParaRPr lang="en-CA" dirty="0"/>
          </a:p>
          <a:p>
            <a:endParaRPr lang="en-CA" dirty="0"/>
          </a:p>
          <a:p>
            <a:r>
              <a:rPr lang="en-CA" dirty="0"/>
              <a:t>Initial takes include the end of R1, the zoning we have today for most of the Civic that only allows a single home (plus 2ndary dwellings and coach houses).  This legislation may allow duplexes and triplexes plus coach houses on those same single lot.    The legislation also appears to remove your right as a neighbour, and the CHNA’s right as a community association to participate in any appealed decisions that go to the Municipal appeal board.   Development charges and parkland cash-in-lieu charges are to be removed from some new development, leaving cities to figure out how to pay for the infrastructure (roads, sewers, and parks) needed for the new developments…that could mean tax hikes.</a:t>
            </a:r>
          </a:p>
          <a:p>
            <a:endParaRPr lang="en-CA" dirty="0"/>
          </a:p>
          <a:p>
            <a:r>
              <a:rPr lang="en-CA" dirty="0"/>
              <a:t>Jeff,  I’d appreciate your take on what this may mean and the reaction of local councillors and City planners.</a:t>
            </a:r>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4</a:t>
            </a:fld>
            <a:endParaRPr lang="en-CA"/>
          </a:p>
        </p:txBody>
      </p:sp>
    </p:spTree>
    <p:extLst>
      <p:ext uri="{BB962C8B-B14F-4D97-AF65-F5344CB8AC3E}">
        <p14:creationId xmlns:p14="http://schemas.microsoft.com/office/powerpoint/2010/main" val="68939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85125" indent="-301971">
              <a:spcBef>
                <a:spcPct val="30000"/>
              </a:spcBef>
              <a:defRPr sz="1200">
                <a:solidFill>
                  <a:schemeClr val="tx1"/>
                </a:solidFill>
                <a:latin typeface="Calibri" panose="020F0502020204030204" pitchFamily="34" charset="0"/>
                <a:ea typeface="MS Gothic" panose="020B0609070205080204" pitchFamily="49" charset="-128"/>
              </a:defRPr>
            </a:lvl2pPr>
            <a:lvl3pPr marL="1207884" indent="-241577">
              <a:spcBef>
                <a:spcPct val="30000"/>
              </a:spcBef>
              <a:defRPr sz="1200">
                <a:solidFill>
                  <a:schemeClr val="tx1"/>
                </a:solidFill>
                <a:latin typeface="Calibri" panose="020F0502020204030204" pitchFamily="34" charset="0"/>
                <a:ea typeface="MS Gothic" panose="020B0609070205080204" pitchFamily="49" charset="-128"/>
              </a:defRPr>
            </a:lvl3pPr>
            <a:lvl4pPr marL="1691038" indent="-241577">
              <a:spcBef>
                <a:spcPct val="30000"/>
              </a:spcBef>
              <a:defRPr sz="1200">
                <a:solidFill>
                  <a:schemeClr val="tx1"/>
                </a:solidFill>
                <a:latin typeface="Calibri" panose="020F0502020204030204" pitchFamily="34" charset="0"/>
                <a:ea typeface="MS Gothic" panose="020B0609070205080204" pitchFamily="49" charset="-128"/>
              </a:defRPr>
            </a:lvl4pPr>
            <a:lvl5pPr marL="2174191" indent="-241577">
              <a:spcBef>
                <a:spcPct val="30000"/>
              </a:spcBef>
              <a:defRPr sz="1200">
                <a:solidFill>
                  <a:schemeClr val="tx1"/>
                </a:solidFill>
                <a:latin typeface="Calibri" panose="020F0502020204030204" pitchFamily="34" charset="0"/>
                <a:ea typeface="MS Gothic" panose="020B0609070205080204" pitchFamily="49" charset="-128"/>
              </a:defRPr>
            </a:lvl5pPr>
            <a:lvl6pPr marL="2657345"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140499"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623653"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106806" indent="-241577"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8F99F144-60AC-4757-ADE1-C018A5F1B31F}"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5</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41388" y="760413"/>
            <a:ext cx="5005387" cy="3756025"/>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r>
              <a:rPr altLang="en-US" dirty="0">
                <a:latin typeface="Arial" panose="020B0604020202020204" pitchFamily="34" charset="0"/>
                <a:ea typeface="MS Gothic" panose="020B0609070205080204" pitchFamily="49" charset="-128"/>
                <a:cs typeface="Arial" panose="020B0604020202020204" pitchFamily="34" charset="0"/>
              </a:rPr>
              <a:t>Pleased to have </a:t>
            </a:r>
            <a:r>
              <a:rPr altLang="en-US" dirty="0" err="1">
                <a:latin typeface="Arial" panose="020B0604020202020204" pitchFamily="34" charset="0"/>
                <a:ea typeface="MS Gothic" panose="020B0609070205080204" pitchFamily="49" charset="-128"/>
                <a:cs typeface="Arial" panose="020B0604020202020204" pitchFamily="34" charset="0"/>
              </a:rPr>
              <a:t>Councillor</a:t>
            </a:r>
            <a:r>
              <a:rPr altLang="en-US" dirty="0">
                <a:latin typeface="Arial" panose="020B0604020202020204" pitchFamily="34" charset="0"/>
                <a:ea typeface="MS Gothic" panose="020B0609070205080204" pitchFamily="49" charset="-128"/>
                <a:cs typeface="Arial" panose="020B0604020202020204" pitchFamily="34" charset="0"/>
              </a:rPr>
              <a:t> Leiper </a:t>
            </a:r>
            <a:r>
              <a:rPr lang="en-CA" altLang="en-US" dirty="0">
                <a:latin typeface="Arial" panose="020B0604020202020204" pitchFamily="34" charset="0"/>
                <a:ea typeface="MS Gothic" panose="020B0609070205080204" pitchFamily="49" charset="-128"/>
                <a:cs typeface="Arial" panose="020B0604020202020204" pitchFamily="34" charset="0"/>
              </a:rPr>
              <a:t>he</a:t>
            </a:r>
            <a:r>
              <a:rPr altLang="en-US" dirty="0">
                <a:latin typeface="Arial" panose="020B0604020202020204" pitchFamily="34" charset="0"/>
                <a:ea typeface="MS Gothic" panose="020B0609070205080204" pitchFamily="49" charset="-128"/>
                <a:cs typeface="Arial" panose="020B0604020202020204" pitchFamily="34" charset="0"/>
              </a:rPr>
              <a:t>re to answer your questions and to hopefully assist as we discuss the latest legislation introduced by the Provincial Government.</a:t>
            </a:r>
          </a:p>
        </p:txBody>
      </p:sp>
    </p:spTree>
    <p:extLst>
      <p:ext uri="{BB962C8B-B14F-4D97-AF65-F5344CB8AC3E}">
        <p14:creationId xmlns:p14="http://schemas.microsoft.com/office/powerpoint/2010/main" val="203501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852005" y="9361567"/>
            <a:ext cx="2946854" cy="492805"/>
          </a:xfrm>
        </p:spPr>
        <p:txBody>
          <a:bodyPr lIns="95203" tIns="95203" rIns="95203" bIns="47601" anchorCtr="0"/>
          <a:lstStyle/>
          <a:p>
            <a:pPr>
              <a:defRPr/>
            </a:pPr>
            <a:fld id="{BBA48057-4240-419F-9BDF-10A95A86C248}" type="slidenum">
              <a:rPr sz="1200">
                <a:solidFill>
                  <a:srgbClr val="000000"/>
                </a:solidFill>
                <a:ea typeface="+mn-ea" pitchFamily="2"/>
                <a:cs typeface="Arial" pitchFamily="2"/>
              </a:rPr>
              <a:pPr>
                <a:defRPr/>
              </a:pPr>
              <a:t>6</a:t>
            </a:fld>
            <a:endParaRPr sz="1200">
              <a:solidFill>
                <a:srgbClr val="000000"/>
              </a:solidFill>
              <a:ea typeface="+mn-ea" pitchFamily="2"/>
              <a:cs typeface="Arial" pitchFamily="2"/>
            </a:endParaRPr>
          </a:p>
        </p:txBody>
      </p:sp>
      <p:sp>
        <p:nvSpPr>
          <p:cNvPr id="10243" name="Slide Number Placeholder 6"/>
          <p:cNvSpPr txBox="1">
            <a:spLocks noGrp="1"/>
          </p:cNvSpPr>
          <p:nvPr/>
        </p:nvSpPr>
        <p:spPr bwMode="auto">
          <a:xfrm>
            <a:off x="3848856" y="9363278"/>
            <a:ext cx="2951577" cy="4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Gothic" panose="020B0609070205080204" pitchFamily="49" charset="-128"/>
              </a:defRPr>
            </a:lvl2pPr>
            <a:lvl3pPr marL="1143000" indent="-228600">
              <a:spcBef>
                <a:spcPct val="30000"/>
              </a:spcBef>
              <a:defRPr sz="1200">
                <a:solidFill>
                  <a:schemeClr val="tx1"/>
                </a:solidFill>
                <a:latin typeface="Calibri" panose="020F0502020204030204" pitchFamily="34" charset="0"/>
                <a:ea typeface="MS Gothic" panose="020B0609070205080204" pitchFamily="49" charset="-128"/>
              </a:defRPr>
            </a:lvl3pPr>
            <a:lvl4pPr marL="1600200" indent="-228600">
              <a:spcBef>
                <a:spcPct val="30000"/>
              </a:spcBef>
              <a:defRPr sz="1200">
                <a:solidFill>
                  <a:schemeClr val="tx1"/>
                </a:solidFill>
                <a:latin typeface="Calibri" panose="020F0502020204030204" pitchFamily="34" charset="0"/>
                <a:ea typeface="MS Gothic" panose="020B0609070205080204" pitchFamily="49" charset="-128"/>
              </a:defRPr>
            </a:lvl4pPr>
            <a:lvl5pPr marL="2057400" indent="-228600">
              <a:spcBef>
                <a:spcPct val="30000"/>
              </a:spcBef>
              <a:defRPr sz="1200">
                <a:solidFill>
                  <a:schemeClr val="tx1"/>
                </a:solidFill>
                <a:latin typeface="Calibri" panose="020F0502020204030204" pitchFamily="34" charset="0"/>
                <a:ea typeface="MS Gothic" panose="020B0609070205080204" pitchFamily="49"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algn="r" eaLnBrk="1"/>
            <a:fld id="{935A5126-CFCF-4965-AC2A-3D4379C88908}" type="slidenum">
              <a:rPr lang="en-US" altLang="en-US" sz="1400">
                <a:solidFill>
                  <a:schemeClr val="tx1"/>
                </a:solidFill>
                <a:ea typeface="Lucida Sans Unicode" panose="020B0602030504020204" pitchFamily="34" charset="0"/>
                <a:cs typeface="Tahoma" panose="020B0604030504040204" pitchFamily="34" charset="0"/>
              </a:rPr>
              <a:pPr algn="r" eaLnBrk="1"/>
              <a:t>6</a:t>
            </a:fld>
            <a:endParaRPr lang="en-US"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36625" y="738188"/>
            <a:ext cx="4927600" cy="3695700"/>
          </a:xfrm>
          <a:solidFill>
            <a:schemeClr val="accent1"/>
          </a:solidFill>
          <a:ln w="25400">
            <a:solidFill>
              <a:schemeClr val="accent1">
                <a:shade val="50000"/>
              </a:schemeClr>
            </a:solidFill>
          </a:ln>
        </p:spPr>
      </p:sp>
      <p:sp>
        <p:nvSpPr>
          <p:cNvPr id="1024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3" tIns="95203" rIns="95203" bIns="47601"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29192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852005" y="9361567"/>
            <a:ext cx="2946854" cy="492805"/>
          </a:xfrm>
        </p:spPr>
        <p:txBody>
          <a:bodyPr lIns="95203" tIns="95203" rIns="95203" bIns="47601" anchorCtr="0"/>
          <a:lstStyle/>
          <a:p>
            <a:pPr>
              <a:defRPr/>
            </a:pPr>
            <a:fld id="{BBA48057-4240-419F-9BDF-10A95A86C248}" type="slidenum">
              <a:rPr sz="1200">
                <a:solidFill>
                  <a:srgbClr val="000000"/>
                </a:solidFill>
                <a:ea typeface="+mn-ea" pitchFamily="2"/>
                <a:cs typeface="Arial" pitchFamily="2"/>
              </a:rPr>
              <a:pPr>
                <a:defRPr/>
              </a:pPr>
              <a:t>7</a:t>
            </a:fld>
            <a:endParaRPr sz="1200">
              <a:solidFill>
                <a:srgbClr val="000000"/>
              </a:solidFill>
              <a:ea typeface="+mn-ea" pitchFamily="2"/>
              <a:cs typeface="Arial" pitchFamily="2"/>
            </a:endParaRPr>
          </a:p>
        </p:txBody>
      </p:sp>
      <p:sp>
        <p:nvSpPr>
          <p:cNvPr id="10243" name="Slide Number Placeholder 6"/>
          <p:cNvSpPr txBox="1">
            <a:spLocks noGrp="1"/>
          </p:cNvSpPr>
          <p:nvPr/>
        </p:nvSpPr>
        <p:spPr bwMode="auto">
          <a:xfrm>
            <a:off x="3848856" y="9363278"/>
            <a:ext cx="2951577" cy="4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Gothic" panose="020B0609070205080204" pitchFamily="49" charset="-128"/>
              </a:defRPr>
            </a:lvl2pPr>
            <a:lvl3pPr marL="1143000" indent="-228600">
              <a:spcBef>
                <a:spcPct val="30000"/>
              </a:spcBef>
              <a:defRPr sz="1200">
                <a:solidFill>
                  <a:schemeClr val="tx1"/>
                </a:solidFill>
                <a:latin typeface="Calibri" panose="020F0502020204030204" pitchFamily="34" charset="0"/>
                <a:ea typeface="MS Gothic" panose="020B0609070205080204" pitchFamily="49" charset="-128"/>
              </a:defRPr>
            </a:lvl3pPr>
            <a:lvl4pPr marL="1600200" indent="-228600">
              <a:spcBef>
                <a:spcPct val="30000"/>
              </a:spcBef>
              <a:defRPr sz="1200">
                <a:solidFill>
                  <a:schemeClr val="tx1"/>
                </a:solidFill>
                <a:latin typeface="Calibri" panose="020F0502020204030204" pitchFamily="34" charset="0"/>
                <a:ea typeface="MS Gothic" panose="020B0609070205080204" pitchFamily="49" charset="-128"/>
              </a:defRPr>
            </a:lvl4pPr>
            <a:lvl5pPr marL="2057400" indent="-228600">
              <a:spcBef>
                <a:spcPct val="30000"/>
              </a:spcBef>
              <a:defRPr sz="1200">
                <a:solidFill>
                  <a:schemeClr val="tx1"/>
                </a:solidFill>
                <a:latin typeface="Calibri" panose="020F0502020204030204" pitchFamily="34" charset="0"/>
                <a:ea typeface="MS Gothic" panose="020B0609070205080204" pitchFamily="49"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algn="r" eaLnBrk="1"/>
            <a:fld id="{935A5126-CFCF-4965-AC2A-3D4379C88908}" type="slidenum">
              <a:rPr lang="en-US" altLang="en-US" sz="1400">
                <a:solidFill>
                  <a:schemeClr val="tx1"/>
                </a:solidFill>
                <a:ea typeface="Lucida Sans Unicode" panose="020B0602030504020204" pitchFamily="34" charset="0"/>
                <a:cs typeface="Tahoma" panose="020B0604030504040204" pitchFamily="34" charset="0"/>
              </a:rPr>
              <a:pPr algn="r" eaLnBrk="1"/>
              <a:t>7</a:t>
            </a:fld>
            <a:endParaRPr lang="en-US"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36625" y="738188"/>
            <a:ext cx="4927600" cy="3695700"/>
          </a:xfrm>
          <a:solidFill>
            <a:schemeClr val="accent1"/>
          </a:solidFill>
          <a:ln w="25400">
            <a:solidFill>
              <a:schemeClr val="accent1">
                <a:shade val="50000"/>
              </a:schemeClr>
            </a:solidFill>
          </a:ln>
        </p:spPr>
      </p:sp>
      <p:sp>
        <p:nvSpPr>
          <p:cNvPr id="1024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3" tIns="95203" rIns="95203" bIns="47601"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22343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852005" y="9361567"/>
            <a:ext cx="2946854" cy="492805"/>
          </a:xfrm>
        </p:spPr>
        <p:txBody>
          <a:bodyPr lIns="95203" tIns="95203" rIns="95203" bIns="47601" anchorCtr="0"/>
          <a:lstStyle/>
          <a:p>
            <a:pPr>
              <a:defRPr/>
            </a:pPr>
            <a:fld id="{BBA48057-4240-419F-9BDF-10A95A86C248}" type="slidenum">
              <a:rPr sz="1200">
                <a:solidFill>
                  <a:srgbClr val="000000"/>
                </a:solidFill>
                <a:ea typeface="+mn-ea" pitchFamily="2"/>
                <a:cs typeface="Arial" pitchFamily="2"/>
              </a:rPr>
              <a:pPr>
                <a:defRPr/>
              </a:pPr>
              <a:t>8</a:t>
            </a:fld>
            <a:endParaRPr sz="1200">
              <a:solidFill>
                <a:srgbClr val="000000"/>
              </a:solidFill>
              <a:ea typeface="+mn-ea" pitchFamily="2"/>
              <a:cs typeface="Arial" pitchFamily="2"/>
            </a:endParaRPr>
          </a:p>
        </p:txBody>
      </p:sp>
      <p:sp>
        <p:nvSpPr>
          <p:cNvPr id="10243" name="Slide Number Placeholder 6"/>
          <p:cNvSpPr txBox="1">
            <a:spLocks noGrp="1"/>
          </p:cNvSpPr>
          <p:nvPr/>
        </p:nvSpPr>
        <p:spPr bwMode="auto">
          <a:xfrm>
            <a:off x="3848856" y="9363278"/>
            <a:ext cx="2951577" cy="4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Gothic" panose="020B0609070205080204" pitchFamily="49" charset="-128"/>
              </a:defRPr>
            </a:lvl2pPr>
            <a:lvl3pPr marL="1143000" indent="-228600">
              <a:spcBef>
                <a:spcPct val="30000"/>
              </a:spcBef>
              <a:defRPr sz="1200">
                <a:solidFill>
                  <a:schemeClr val="tx1"/>
                </a:solidFill>
                <a:latin typeface="Calibri" panose="020F0502020204030204" pitchFamily="34" charset="0"/>
                <a:ea typeface="MS Gothic" panose="020B0609070205080204" pitchFamily="49" charset="-128"/>
              </a:defRPr>
            </a:lvl3pPr>
            <a:lvl4pPr marL="1600200" indent="-228600">
              <a:spcBef>
                <a:spcPct val="30000"/>
              </a:spcBef>
              <a:defRPr sz="1200">
                <a:solidFill>
                  <a:schemeClr val="tx1"/>
                </a:solidFill>
                <a:latin typeface="Calibri" panose="020F0502020204030204" pitchFamily="34" charset="0"/>
                <a:ea typeface="MS Gothic" panose="020B0609070205080204" pitchFamily="49" charset="-128"/>
              </a:defRPr>
            </a:lvl4pPr>
            <a:lvl5pPr marL="2057400" indent="-228600">
              <a:spcBef>
                <a:spcPct val="30000"/>
              </a:spcBef>
              <a:defRPr sz="1200">
                <a:solidFill>
                  <a:schemeClr val="tx1"/>
                </a:solidFill>
                <a:latin typeface="Calibri" panose="020F0502020204030204" pitchFamily="34" charset="0"/>
                <a:ea typeface="MS Gothic" panose="020B0609070205080204" pitchFamily="49"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algn="r" eaLnBrk="1"/>
            <a:fld id="{935A5126-CFCF-4965-AC2A-3D4379C88908}" type="slidenum">
              <a:rPr lang="en-US" altLang="en-US" sz="1400">
                <a:solidFill>
                  <a:schemeClr val="tx1"/>
                </a:solidFill>
                <a:ea typeface="Lucida Sans Unicode" panose="020B0602030504020204" pitchFamily="34" charset="0"/>
                <a:cs typeface="Tahoma" panose="020B0604030504040204" pitchFamily="34" charset="0"/>
              </a:rPr>
              <a:pPr algn="r" eaLnBrk="1"/>
              <a:t>8</a:t>
            </a:fld>
            <a:endParaRPr lang="en-US"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36625" y="738188"/>
            <a:ext cx="4927600" cy="3695700"/>
          </a:xfrm>
          <a:solidFill>
            <a:schemeClr val="accent1"/>
          </a:solidFill>
          <a:ln w="25400">
            <a:solidFill>
              <a:schemeClr val="accent1">
                <a:shade val="50000"/>
              </a:schemeClr>
            </a:solidFill>
          </a:ln>
        </p:spPr>
      </p:sp>
      <p:sp>
        <p:nvSpPr>
          <p:cNvPr id="1024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3" tIns="95203" rIns="95203" bIns="47601"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379768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3852005" y="9361567"/>
            <a:ext cx="2946854" cy="492805"/>
          </a:xfrm>
        </p:spPr>
        <p:txBody>
          <a:bodyPr lIns="95203" tIns="95203" rIns="95203" bIns="47601" anchorCtr="0"/>
          <a:lstStyle/>
          <a:p>
            <a:pPr>
              <a:defRPr/>
            </a:pPr>
            <a:fld id="{BBA48057-4240-419F-9BDF-10A95A86C248}" type="slidenum">
              <a:rPr sz="1200">
                <a:solidFill>
                  <a:srgbClr val="000000"/>
                </a:solidFill>
                <a:ea typeface="+mn-ea" pitchFamily="2"/>
                <a:cs typeface="Arial" pitchFamily="2"/>
              </a:rPr>
              <a:pPr>
                <a:defRPr/>
              </a:pPr>
              <a:t>9</a:t>
            </a:fld>
            <a:endParaRPr sz="1200">
              <a:solidFill>
                <a:srgbClr val="000000"/>
              </a:solidFill>
              <a:ea typeface="+mn-ea" pitchFamily="2"/>
              <a:cs typeface="Arial" pitchFamily="2"/>
            </a:endParaRPr>
          </a:p>
        </p:txBody>
      </p:sp>
      <p:sp>
        <p:nvSpPr>
          <p:cNvPr id="10243" name="Slide Number Placeholder 6"/>
          <p:cNvSpPr txBox="1">
            <a:spLocks noGrp="1"/>
          </p:cNvSpPr>
          <p:nvPr/>
        </p:nvSpPr>
        <p:spPr bwMode="auto">
          <a:xfrm>
            <a:off x="3848856" y="9363278"/>
            <a:ext cx="2951577" cy="4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S Gothic" panose="020B0609070205080204" pitchFamily="49" charset="-128"/>
              </a:defRPr>
            </a:lvl2pPr>
            <a:lvl3pPr marL="1143000" indent="-228600">
              <a:spcBef>
                <a:spcPct val="30000"/>
              </a:spcBef>
              <a:defRPr sz="1200">
                <a:solidFill>
                  <a:schemeClr val="tx1"/>
                </a:solidFill>
                <a:latin typeface="Calibri" panose="020F0502020204030204" pitchFamily="34" charset="0"/>
                <a:ea typeface="MS Gothic" panose="020B0609070205080204" pitchFamily="49" charset="-128"/>
              </a:defRPr>
            </a:lvl3pPr>
            <a:lvl4pPr marL="1600200" indent="-228600">
              <a:spcBef>
                <a:spcPct val="30000"/>
              </a:spcBef>
              <a:defRPr sz="1200">
                <a:solidFill>
                  <a:schemeClr val="tx1"/>
                </a:solidFill>
                <a:latin typeface="Calibri" panose="020F0502020204030204" pitchFamily="34" charset="0"/>
                <a:ea typeface="MS Gothic" panose="020B0609070205080204" pitchFamily="49" charset="-128"/>
              </a:defRPr>
            </a:lvl4pPr>
            <a:lvl5pPr marL="2057400" indent="-228600">
              <a:spcBef>
                <a:spcPct val="30000"/>
              </a:spcBef>
              <a:defRPr sz="1200">
                <a:solidFill>
                  <a:schemeClr val="tx1"/>
                </a:solidFill>
                <a:latin typeface="Calibri" panose="020F0502020204030204" pitchFamily="34" charset="0"/>
                <a:ea typeface="MS Gothic" panose="020B0609070205080204" pitchFamily="49"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algn="r" eaLnBrk="1"/>
            <a:fld id="{935A5126-CFCF-4965-AC2A-3D4379C88908}" type="slidenum">
              <a:rPr lang="en-US" altLang="en-US" sz="1400">
                <a:solidFill>
                  <a:schemeClr val="tx1"/>
                </a:solidFill>
                <a:ea typeface="Lucida Sans Unicode" panose="020B0602030504020204" pitchFamily="34" charset="0"/>
                <a:cs typeface="Tahoma" panose="020B0604030504040204" pitchFamily="34" charset="0"/>
              </a:rPr>
              <a:pPr algn="r" eaLnBrk="1"/>
              <a:t>9</a:t>
            </a:fld>
            <a:endParaRPr lang="en-US"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936625" y="738188"/>
            <a:ext cx="4927600" cy="3695700"/>
          </a:xfrm>
          <a:solidFill>
            <a:schemeClr val="accent1"/>
          </a:solidFill>
          <a:ln w="25400">
            <a:solidFill>
              <a:schemeClr val="accent1">
                <a:shade val="50000"/>
              </a:schemeClr>
            </a:solidFill>
          </a:ln>
        </p:spPr>
      </p:sp>
      <p:sp>
        <p:nvSpPr>
          <p:cNvPr id="1024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3" tIns="95203" rIns="95203" bIns="47601" numCol="1" anchor="t" anchorCtr="0" compatLnSpc="1">
            <a:prstTxWarp prst="textNoShape">
              <a:avLst/>
            </a:prstTxWarp>
          </a:bodyPr>
          <a:lstStyle/>
          <a:p>
            <a:pPr eaLnBrk="1"/>
            <a:r>
              <a:rPr lang="en-US" dirty="0"/>
              <a:t>Environment Committee distributed burlap to interested residents and wrapped many trees in Princess </a:t>
            </a:r>
            <a:r>
              <a:rPr lang="en-US" dirty="0" err="1"/>
              <a:t>Margriet</a:t>
            </a:r>
            <a:r>
              <a:rPr lang="en-US" dirty="0"/>
              <a:t> Park to protect the trees from the severe damage caused by Spongy Moths (formerly known as Gypsy Moths).</a:t>
            </a:r>
          </a:p>
          <a:p>
            <a:pPr eaLnBrk="1"/>
            <a:endParaRPr lang="en-US" dirty="0"/>
          </a:p>
          <a:p>
            <a:pPr eaLnBrk="1"/>
            <a:r>
              <a:rPr lang="en-US" dirty="0"/>
              <a:t>Fortunately it wasn’t a bad year for the moths.  However, we can reuse the materials and will distribute the burlap again next summer. </a:t>
            </a:r>
          </a:p>
          <a:p>
            <a:pPr eaLnBrk="1"/>
            <a:endParaRPr lang="en-US" dirty="0"/>
          </a:p>
          <a:p>
            <a:pPr eaLnBrk="1"/>
            <a:r>
              <a:rPr lang="en-US" dirty="0"/>
              <a:t>Look for a note from us in the Spring.</a:t>
            </a:r>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0514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928751A6-A777-4A87-BC12-D8CA2E2096FA}" type="slidenum">
              <a:rPr/>
              <a:pPr>
                <a:defRPr/>
              </a:pPr>
              <a:t>‹#›</a:t>
            </a:fld>
            <a:endParaRPr/>
          </a:p>
        </p:txBody>
      </p:sp>
    </p:spTree>
    <p:extLst>
      <p:ext uri="{BB962C8B-B14F-4D97-AF65-F5344CB8AC3E}">
        <p14:creationId xmlns:p14="http://schemas.microsoft.com/office/powerpoint/2010/main" val="299017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8129" y="176213"/>
            <a:ext cx="7772400" cy="1470025"/>
          </a:xfr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CF84C1C5-C851-4718-A48C-1FEE45FA4B4B}" type="slidenum">
              <a:rPr/>
              <a:pPr>
                <a:defRPr/>
              </a:pPr>
              <a:t>‹#›</a:t>
            </a:fld>
            <a:endParaRPr/>
          </a:p>
        </p:txBody>
      </p:sp>
    </p:spTree>
    <p:extLst>
      <p:ext uri="{BB962C8B-B14F-4D97-AF65-F5344CB8AC3E}">
        <p14:creationId xmlns:p14="http://schemas.microsoft.com/office/powerpoint/2010/main" val="154314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825625"/>
            <a:ext cx="1971675" cy="4351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825625"/>
            <a:ext cx="5762625"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AEE95D98-4F2B-4AE0-9518-8B4F4357445D}" type="slidenum">
              <a:rPr/>
              <a:pPr>
                <a:defRPr/>
              </a:pPr>
              <a:t>‹#›</a:t>
            </a:fld>
            <a:endParaRPr/>
          </a:p>
        </p:txBody>
      </p:sp>
    </p:spTree>
    <p:extLst>
      <p:ext uri="{BB962C8B-B14F-4D97-AF65-F5344CB8AC3E}">
        <p14:creationId xmlns:p14="http://schemas.microsoft.com/office/powerpoint/2010/main" val="39001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242" y="165147"/>
            <a:ext cx="7772400" cy="1470025"/>
          </a:xfrm>
        </p:spPr>
        <p:txBody>
          <a:bodyPr/>
          <a:lstStyle/>
          <a:p>
            <a:r>
              <a:rPr lang="en-US"/>
              <a:t>Click to edit Master title style</a:t>
            </a:r>
          </a:p>
        </p:txBody>
      </p:sp>
      <p:sp>
        <p:nvSpPr>
          <p:cNvPr id="3" name="Content Placeholder 2"/>
          <p:cNvSpPr>
            <a:spLocks noGrp="1"/>
          </p:cNvSpPr>
          <p:nvPr>
            <p:ph idx="1"/>
          </p:nvPr>
        </p:nvSpPr>
        <p:spPr>
          <a:xfrm>
            <a:off x="591344" y="1820092"/>
            <a:ext cx="7886700" cy="4351338"/>
          </a:xfrm>
          <a:prstGeom prst="rect">
            <a:avLst/>
          </a:prstGeom>
        </p:spPr>
        <p:txBody>
          <a:bodyPr/>
          <a:lstStyle>
            <a:lvl1pPr algn="l">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Tree>
    <p:extLst>
      <p:ext uri="{BB962C8B-B14F-4D97-AF65-F5344CB8AC3E}">
        <p14:creationId xmlns:p14="http://schemas.microsoft.com/office/powerpoint/2010/main" val="20944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txBox="1">
            <a:spLocks noGrp="1"/>
          </p:cNvSpPr>
          <p:nvPr>
            <p:ph type="dt" sz="half" idx="10"/>
          </p:nvPr>
        </p:nvSpPr>
        <p:spPr>
          <a:xfrm>
            <a:off x="429904" y="6349479"/>
            <a:ext cx="2133600" cy="365125"/>
          </a:xfrm>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ADDEE559-ADD2-482D-8474-578B493BAAE1}" type="slidenum">
              <a:rPr/>
              <a:pPr>
                <a:defRPr/>
              </a:pPr>
              <a:t>‹#›</a:t>
            </a:fld>
            <a:endParaRPr/>
          </a:p>
        </p:txBody>
      </p:sp>
    </p:spTree>
    <p:extLst>
      <p:ext uri="{BB962C8B-B14F-4D97-AF65-F5344CB8AC3E}">
        <p14:creationId xmlns:p14="http://schemas.microsoft.com/office/powerpoint/2010/main" val="98663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3662" y="176213"/>
            <a:ext cx="7772400" cy="1470025"/>
          </a:xfr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880C3B66-C118-4AD2-BFCF-A14A89B0AE7E}" type="slidenum">
              <a:rPr/>
              <a:pPr>
                <a:defRPr/>
              </a:pPr>
              <a:t>‹#›</a:t>
            </a:fld>
            <a:endParaRPr/>
          </a:p>
        </p:txBody>
      </p:sp>
    </p:spTree>
    <p:extLst>
      <p:ext uri="{BB962C8B-B14F-4D97-AF65-F5344CB8AC3E}">
        <p14:creationId xmlns:p14="http://schemas.microsoft.com/office/powerpoint/2010/main" val="243769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8"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9" name="Slide Number Placeholder 5"/>
          <p:cNvSpPr txBox="1">
            <a:spLocks noGrp="1"/>
          </p:cNvSpPr>
          <p:nvPr>
            <p:ph type="sldNum" sz="quarter" idx="12"/>
          </p:nvPr>
        </p:nvSpPr>
        <p:spPr>
          <a:ln/>
        </p:spPr>
        <p:txBody>
          <a:bodyPr/>
          <a:lstStyle>
            <a:lvl1pPr>
              <a:defRPr/>
            </a:lvl1pPr>
          </a:lstStyle>
          <a:p>
            <a:pPr>
              <a:defRPr/>
            </a:pPr>
            <a:fld id="{DABE8711-BC44-4C13-A600-9328A3877253}" type="slidenum">
              <a:rPr/>
              <a:pPr>
                <a:defRPr/>
              </a:pPr>
              <a:t>‹#›</a:t>
            </a:fld>
            <a:endParaRPr/>
          </a:p>
        </p:txBody>
      </p:sp>
    </p:spTree>
    <p:extLst>
      <p:ext uri="{BB962C8B-B14F-4D97-AF65-F5344CB8AC3E}">
        <p14:creationId xmlns:p14="http://schemas.microsoft.com/office/powerpoint/2010/main" val="404482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4"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5" name="Slide Number Placeholder 5"/>
          <p:cNvSpPr txBox="1">
            <a:spLocks noGrp="1"/>
          </p:cNvSpPr>
          <p:nvPr>
            <p:ph type="sldNum" sz="quarter" idx="12"/>
          </p:nvPr>
        </p:nvSpPr>
        <p:spPr>
          <a:ln/>
        </p:spPr>
        <p:txBody>
          <a:bodyPr/>
          <a:lstStyle>
            <a:lvl1pPr>
              <a:defRPr/>
            </a:lvl1pPr>
          </a:lstStyle>
          <a:p>
            <a:pPr>
              <a:defRPr/>
            </a:pPr>
            <a:fld id="{FE5BC5D8-D12C-46E6-9CC3-FEC6FAF473B2}" type="slidenum">
              <a:rPr/>
              <a:pPr>
                <a:defRPr/>
              </a:pPr>
              <a:t>‹#›</a:t>
            </a:fld>
            <a:endParaRPr/>
          </a:p>
        </p:txBody>
      </p:sp>
    </p:spTree>
    <p:extLst>
      <p:ext uri="{BB962C8B-B14F-4D97-AF65-F5344CB8AC3E}">
        <p14:creationId xmlns:p14="http://schemas.microsoft.com/office/powerpoint/2010/main" val="364458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3"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4" name="Slide Number Placeholder 5"/>
          <p:cNvSpPr txBox="1">
            <a:spLocks noGrp="1"/>
          </p:cNvSpPr>
          <p:nvPr>
            <p:ph type="sldNum" sz="quarter" idx="12"/>
          </p:nvPr>
        </p:nvSpPr>
        <p:spPr>
          <a:ln/>
        </p:spPr>
        <p:txBody>
          <a:bodyPr/>
          <a:lstStyle>
            <a:lvl1pPr>
              <a:defRPr/>
            </a:lvl1pPr>
          </a:lstStyle>
          <a:p>
            <a:pPr>
              <a:defRPr/>
            </a:pPr>
            <a:fld id="{51482710-2D0B-4AF9-B9E8-C7D485126C4C}" type="slidenum">
              <a:rPr/>
              <a:pPr>
                <a:defRPr/>
              </a:pPr>
              <a:t>‹#›</a:t>
            </a:fld>
            <a:endParaRPr/>
          </a:p>
        </p:txBody>
      </p:sp>
    </p:spTree>
    <p:extLst>
      <p:ext uri="{BB962C8B-B14F-4D97-AF65-F5344CB8AC3E}">
        <p14:creationId xmlns:p14="http://schemas.microsoft.com/office/powerpoint/2010/main" val="40435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6CC3BC80-55CA-4228-840D-6BB2E5B38EE9}" type="slidenum">
              <a:rPr/>
              <a:pPr>
                <a:defRPr/>
              </a:pPr>
              <a:t>‹#›</a:t>
            </a:fld>
            <a:endParaRPr/>
          </a:p>
        </p:txBody>
      </p:sp>
    </p:spTree>
    <p:extLst>
      <p:ext uri="{BB962C8B-B14F-4D97-AF65-F5344CB8AC3E}">
        <p14:creationId xmlns:p14="http://schemas.microsoft.com/office/powerpoint/2010/main" val="36801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64117B6D-EAF1-4B3D-8959-BF667F80B3D0}" type="slidenum">
              <a:rPr/>
              <a:pPr>
                <a:defRPr/>
              </a:pPr>
              <a:t>‹#›</a:t>
            </a:fld>
            <a:endParaRPr/>
          </a:p>
        </p:txBody>
      </p:sp>
    </p:spTree>
    <p:extLst>
      <p:ext uri="{BB962C8B-B14F-4D97-AF65-F5344CB8AC3E}">
        <p14:creationId xmlns:p14="http://schemas.microsoft.com/office/powerpoint/2010/main" val="352001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0537" y="6286500"/>
            <a:ext cx="8318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1"/>
          <p:cNvSpPr txBox="1">
            <a:spLocks noGrp="1"/>
          </p:cNvSpPr>
          <p:nvPr>
            <p:ph type="title"/>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bodyPr>
          <a:lstStyle/>
          <a:p>
            <a:pPr lvl="0"/>
            <a:r>
              <a:rPr lang="en-US" altLang="en-US"/>
              <a:t>Click to edit Master title style</a:t>
            </a:r>
          </a:p>
        </p:txBody>
      </p:sp>
      <p:sp>
        <p:nvSpPr>
          <p:cNvPr id="7" name="Date Placeholder 3"/>
          <p:cNvSpPr txBox="1">
            <a:spLocks noGrp="1"/>
          </p:cNvSpPr>
          <p:nvPr>
            <p:ph type="dt" sz="half" idx="2"/>
          </p:nvPr>
        </p:nvSpPr>
        <p:spPr>
          <a:xfrm>
            <a:off x="457200" y="6356350"/>
            <a:ext cx="2133600" cy="365125"/>
          </a:xfrm>
          <a:prstGeom prst="rect">
            <a:avLst/>
          </a:prstGeom>
          <a:noFill/>
          <a:ln>
            <a:noFill/>
          </a:ln>
        </p:spPr>
        <p:txBody>
          <a:bodyPr wrap="square" lIns="91440" tIns="91440" rIns="91440" bIns="45720" anchor="ctr" anchorCtr="0">
            <a:noAutofit/>
          </a:bodyPr>
          <a:lstStyle>
            <a:lvl1pPr marL="0" marR="0" lvl="0" indent="0" algn="l"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r>
              <a:rPr lang="en-US"/>
              <a:t>November 8, 2016</a:t>
            </a:r>
            <a:endParaRPr/>
          </a:p>
        </p:txBody>
      </p:sp>
      <p:sp>
        <p:nvSpPr>
          <p:cNvPr id="8" name="Footer Placeholder 4"/>
          <p:cNvSpPr txBox="1">
            <a:spLocks noGrp="1"/>
          </p:cNvSpPr>
          <p:nvPr>
            <p:ph type="ftr" sz="quarter" idx="3"/>
          </p:nvPr>
        </p:nvSpPr>
        <p:spPr>
          <a:xfrm>
            <a:off x="2854325" y="6356350"/>
            <a:ext cx="3360738" cy="365125"/>
          </a:xfrm>
          <a:prstGeom prst="rect">
            <a:avLst/>
          </a:prstGeom>
          <a:noFill/>
          <a:ln>
            <a:noFill/>
          </a:ln>
        </p:spPr>
        <p:txBody>
          <a:bodyPr wrap="square" lIns="91440" tIns="91440" rIns="91440" bIns="45720" anchor="ctr" anchorCtr="0">
            <a:noAutofit/>
          </a:bodyPr>
          <a:lstStyle>
            <a:lvl1pPr marL="0" marR="0" lvl="0" indent="0" algn="ctr"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r>
              <a:rPr lang="en-US"/>
              <a:t>Civic Hospital Neighbourhood Association</a:t>
            </a:r>
            <a:endParaRPr lang="en-US" dirty="0"/>
          </a:p>
        </p:txBody>
      </p:sp>
      <p:sp>
        <p:nvSpPr>
          <p:cNvPr id="9" name="Slide Number Placeholder 5"/>
          <p:cNvSpPr txBox="1">
            <a:spLocks noGrp="1"/>
          </p:cNvSpPr>
          <p:nvPr>
            <p:ph type="sldNum" sz="quarter" idx="4"/>
          </p:nvPr>
        </p:nvSpPr>
        <p:spPr>
          <a:xfrm>
            <a:off x="6553200" y="6356350"/>
            <a:ext cx="1219200" cy="365125"/>
          </a:xfrm>
          <a:prstGeom prst="rect">
            <a:avLst/>
          </a:prstGeom>
          <a:noFill/>
          <a:ln>
            <a:noFill/>
          </a:ln>
        </p:spPr>
        <p:txBody>
          <a:bodyPr wrap="square" lIns="91440" tIns="91440" rIns="91440" bIns="45720" anchor="ctr" anchorCtr="0">
            <a:noAutofit/>
          </a:bodyPr>
          <a:lstStyle>
            <a:lvl1pPr marL="0" marR="0" lvl="0" indent="0" algn="r"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fld id="{CB784A94-C275-4908-9ECE-C456433FC00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hdr="0"/>
  <p:txStyles>
    <p:titleStyle>
      <a:lvl1pPr algn="l" rtl="0" eaLnBrk="0" fontAlgn="base" hangingPunct="0">
        <a:spcBef>
          <a:spcPct val="0"/>
        </a:spcBef>
        <a:spcAft>
          <a:spcPct val="0"/>
        </a:spcAft>
        <a:defRPr lang="en-US" sz="4400" kern="1200">
          <a:solidFill>
            <a:srgbClr val="000000"/>
          </a:solidFill>
          <a:latin typeface="Calibri" pitchFamily="18"/>
          <a:ea typeface="MS Gothic" pitchFamily="2"/>
          <a:cs typeface="Arial" pitchFamily="2"/>
        </a:defRPr>
      </a:lvl1pPr>
      <a:lvl2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2pPr>
      <a:lvl3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3pPr>
      <a:lvl4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4pPr>
      <a:lvl5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5pPr>
      <a:lvl6pPr marL="4572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6pPr>
      <a:lvl7pPr marL="9144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7pPr>
      <a:lvl8pPr marL="13716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8pPr>
      <a:lvl9pPr marL="18288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9pPr>
    </p:titleStyle>
    <p:bodyStyle>
      <a:lvl1pPr algn="ctr" rtl="0" eaLnBrk="0" fontAlgn="base" hangingPunct="0">
        <a:spcBef>
          <a:spcPts val="763"/>
        </a:spcBef>
        <a:spcAft>
          <a:spcPct val="0"/>
        </a:spcAft>
        <a:defRPr lang="en-US" sz="3200" kern="1200">
          <a:solidFill>
            <a:srgbClr val="8B8B8B"/>
          </a:solidFill>
          <a:latin typeface="Calibri" pitchFamily="18"/>
          <a:ea typeface="MS Gothic" pitchFamily="2"/>
          <a:cs typeface="Tahoma" pitchFamily="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Gothic" panose="020B0609070205080204" pitchFamily="49"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Gothic" panose="020B0609070205080204" pitchFamily="49"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3sCuH2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mailto:Kimberley.Baldwin@ottawa.c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a:spLocks noGrp="1"/>
          </p:cNvSpPr>
          <p:nvPr>
            <p:ph type="subTitle" idx="1"/>
          </p:nvPr>
        </p:nvSpPr>
        <p:spPr bwMode="auto">
          <a:xfrm>
            <a:off x="1143000" y="2558005"/>
            <a:ext cx="6858000" cy="3576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WELCOME, to the </a:t>
            </a:r>
          </a:p>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Civic Hospital Neighbourhood Association </a:t>
            </a:r>
          </a:p>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AGM</a:t>
            </a:r>
          </a:p>
          <a:p>
            <a:pPr eaLnBrk="1" hangingPunct="1"/>
            <a:endPar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endParaRP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Hang out,  relax…and we will start the meeting at 7PM!</a:t>
            </a:r>
          </a:p>
          <a:p>
            <a:pPr eaLnBrk="1" hangingPunct="1">
              <a:spcBef>
                <a:spcPts val="475"/>
              </a:spcBef>
            </a:pPr>
            <a:endPar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endParaRP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www.chnaottawa.ca</a:t>
            </a:r>
          </a:p>
        </p:txBody>
      </p:sp>
      <p:sp>
        <p:nvSpPr>
          <p:cNvPr id="3" name="Footer Placeholder 2"/>
          <p:cNvSpPr>
            <a:spLocks noGrp="1"/>
          </p:cNvSpPr>
          <p:nvPr>
            <p:ph type="ftr" sz="quarter" idx="11"/>
          </p:nvPr>
        </p:nvSpPr>
        <p:spPr/>
        <p:txBody>
          <a:bodyPr/>
          <a:lstStyle/>
          <a:p>
            <a:pPr>
              <a:defRPr/>
            </a:pPr>
            <a:r>
              <a:rPr lang="en-US"/>
              <a:t>Civic Hospital Neighbourhood Association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2" y="-688709"/>
            <a:ext cx="5166529" cy="3874897"/>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2"/>
          <p:cNvSpPr txBox="1">
            <a:spLocks noGrp="1"/>
          </p:cNvSpPr>
          <p:nvPr>
            <p:ph type="title"/>
          </p:nvPr>
        </p:nvSpPr>
        <p:spPr>
          <a:xfrm>
            <a:off x="486696" y="629266"/>
            <a:ext cx="2760596" cy="1622321"/>
          </a:xfrm>
        </p:spPr>
        <p:txBody>
          <a:bodyPr>
            <a:normAutofit/>
          </a:bodyPr>
          <a:lstStyle/>
          <a:p>
            <a:pPr eaLnBrk="1">
              <a:lnSpc>
                <a:spcPct val="90000"/>
              </a:lnSpc>
            </a:pPr>
            <a:r>
              <a:rPr lang="en-CA" altLang="en-US" sz="3400" dirty="0">
                <a:latin typeface="Calibri" panose="020F0502020204030204" pitchFamily="34" charset="0"/>
                <a:ea typeface="MS Gothic" panose="020B0609070205080204" pitchFamily="49" charset="-128"/>
                <a:cs typeface="Arial" panose="020B0604020202020204" pitchFamily="34" charset="0"/>
              </a:rPr>
              <a:t>All Candidates</a:t>
            </a:r>
            <a:br>
              <a:rPr lang="en-CA" altLang="en-US" sz="3400" dirty="0">
                <a:latin typeface="Calibri" panose="020F0502020204030204" pitchFamily="34" charset="0"/>
                <a:ea typeface="MS Gothic" panose="020B0609070205080204" pitchFamily="49" charset="-128"/>
                <a:cs typeface="Arial" panose="020B0604020202020204" pitchFamily="34" charset="0"/>
              </a:rPr>
            </a:br>
            <a:endParaRPr lang="en-CA" altLang="en-US" sz="3400" dirty="0">
              <a:latin typeface="Calibri" panose="020F0502020204030204" pitchFamily="34" charset="0"/>
              <a:ea typeface="MS Gothic" panose="020B0609070205080204" pitchFamily="49" charset="-128"/>
              <a:cs typeface="Arial" panose="020B0604020202020204" pitchFamily="34" charset="0"/>
            </a:endParaRPr>
          </a:p>
        </p:txBody>
      </p:sp>
      <p:sp>
        <p:nvSpPr>
          <p:cNvPr id="2" name="Content Placeholder 1"/>
          <p:cNvSpPr>
            <a:spLocks noGrp="1"/>
          </p:cNvSpPr>
          <p:nvPr>
            <p:ph idx="1"/>
          </p:nvPr>
        </p:nvSpPr>
        <p:spPr>
          <a:xfrm>
            <a:off x="486698" y="2438400"/>
            <a:ext cx="2629120" cy="3785419"/>
          </a:xfrm>
        </p:spPr>
        <p:txBody>
          <a:bodyPr>
            <a:normAutofit/>
          </a:bodyPr>
          <a:lstStyle/>
          <a:p>
            <a:r>
              <a:rPr lang="en-US" sz="1700" dirty="0"/>
              <a:t> </a:t>
            </a:r>
          </a:p>
        </p:txBody>
      </p:sp>
      <p:sp>
        <p:nvSpPr>
          <p:cNvPr id="9245" name="Rectangle 924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5D24F7-68BA-41F6-8FD2-43C561D8450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228916" y="807593"/>
            <a:ext cx="4165457" cy="5239568"/>
          </a:xfrm>
          <a:prstGeom prst="rect">
            <a:avLst/>
          </a:prstGeom>
          <a:effectLst/>
        </p:spPr>
      </p:pic>
      <p:sp>
        <p:nvSpPr>
          <p:cNvPr id="9218" name="Footer Placeholder 2"/>
          <p:cNvSpPr>
            <a:spLocks noGrp="1"/>
          </p:cNvSpPr>
          <p:nvPr>
            <p:ph type="ftr" sz="quarter" idx="11"/>
          </p:nvPr>
        </p:nvSpPr>
        <p:spPr bwMode="auto">
          <a:xfrm>
            <a:off x="3842766"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a:solidFill>
                  <a:srgbClr val="303030"/>
                </a:solidFill>
                <a:ea typeface="Lucida Sans Unicode" panose="020B0602030504020204" pitchFamily="34" charset="0"/>
                <a:cs typeface="Tahoma" panose="020B0604030504040204" pitchFamily="34" charset="0"/>
              </a:rPr>
              <a:t>Civic Hospital Neighbourhood Association</a:t>
            </a:r>
          </a:p>
        </p:txBody>
      </p:sp>
    </p:spTree>
    <p:extLst>
      <p:ext uri="{BB962C8B-B14F-4D97-AF65-F5344CB8AC3E}">
        <p14:creationId xmlns:p14="http://schemas.microsoft.com/office/powerpoint/2010/main" val="329248592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2"/>
          <p:cNvSpPr txBox="1">
            <a:spLocks noGrp="1"/>
          </p:cNvSpPr>
          <p:nvPr>
            <p:ph type="title"/>
          </p:nvPr>
        </p:nvSpPr>
        <p:spPr>
          <a:xfrm>
            <a:off x="486695" y="629266"/>
            <a:ext cx="2780651" cy="1622321"/>
          </a:xfrm>
        </p:spPr>
        <p:txBody>
          <a:bodyPr>
            <a:normAutofit/>
          </a:bodyPr>
          <a:lstStyle/>
          <a:p>
            <a:pPr eaLnBrk="1">
              <a:lnSpc>
                <a:spcPct val="90000"/>
              </a:lnSpc>
            </a:pPr>
            <a:r>
              <a:rPr lang="en-CA" altLang="en-US" sz="3400" dirty="0">
                <a:latin typeface="Calibri" panose="020F0502020204030204" pitchFamily="34" charset="0"/>
                <a:ea typeface="MS Gothic" panose="020B0609070205080204" pitchFamily="49" charset="-128"/>
                <a:cs typeface="Arial" panose="020B0604020202020204" pitchFamily="34" charset="0"/>
              </a:rPr>
              <a:t>All Candidates</a:t>
            </a:r>
            <a:br>
              <a:rPr lang="en-CA" altLang="en-US" sz="3400" dirty="0">
                <a:latin typeface="Calibri" panose="020F0502020204030204" pitchFamily="34" charset="0"/>
                <a:ea typeface="MS Gothic" panose="020B0609070205080204" pitchFamily="49" charset="-128"/>
                <a:cs typeface="Arial" panose="020B0604020202020204" pitchFamily="34" charset="0"/>
              </a:rPr>
            </a:br>
            <a:endParaRPr lang="en-CA" altLang="en-US" sz="3400" dirty="0">
              <a:latin typeface="Calibri" panose="020F0502020204030204" pitchFamily="34" charset="0"/>
              <a:ea typeface="MS Gothic" panose="020B0609070205080204" pitchFamily="49" charset="-128"/>
              <a:cs typeface="Arial" panose="020B0604020202020204" pitchFamily="34" charset="0"/>
            </a:endParaRPr>
          </a:p>
        </p:txBody>
      </p:sp>
      <p:sp>
        <p:nvSpPr>
          <p:cNvPr id="2" name="Content Placeholder 1"/>
          <p:cNvSpPr>
            <a:spLocks noGrp="1"/>
          </p:cNvSpPr>
          <p:nvPr>
            <p:ph idx="1"/>
          </p:nvPr>
        </p:nvSpPr>
        <p:spPr>
          <a:xfrm>
            <a:off x="486698" y="2438400"/>
            <a:ext cx="2629120" cy="3785419"/>
          </a:xfrm>
        </p:spPr>
        <p:txBody>
          <a:bodyPr>
            <a:normAutofit/>
          </a:bodyPr>
          <a:lstStyle/>
          <a:p>
            <a:r>
              <a:rPr lang="en-US" sz="1700" dirty="0"/>
              <a:t> </a:t>
            </a:r>
          </a:p>
        </p:txBody>
      </p:sp>
      <p:sp>
        <p:nvSpPr>
          <p:cNvPr id="9258" name="Rectangle 925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5D24F7-68BA-41F6-8FD2-43C561D8450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054396" y="1378923"/>
            <a:ext cx="4514498" cy="4096907"/>
          </a:xfrm>
          <a:prstGeom prst="rect">
            <a:avLst/>
          </a:prstGeom>
          <a:effectLst/>
        </p:spPr>
      </p:pic>
      <p:sp>
        <p:nvSpPr>
          <p:cNvPr id="9218" name="Footer Placeholder 2"/>
          <p:cNvSpPr>
            <a:spLocks noGrp="1"/>
          </p:cNvSpPr>
          <p:nvPr>
            <p:ph type="ftr" sz="quarter" idx="11"/>
          </p:nvPr>
        </p:nvSpPr>
        <p:spPr bwMode="auto">
          <a:xfrm>
            <a:off x="3842766"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a:solidFill>
                  <a:srgbClr val="303030"/>
                </a:solidFill>
                <a:ea typeface="Lucida Sans Unicode" panose="020B0602030504020204" pitchFamily="34" charset="0"/>
                <a:cs typeface="Tahoma" panose="020B0604030504040204" pitchFamily="34" charset="0"/>
              </a:rPr>
              <a:t>Civic Hospital Neighbourhood Association</a:t>
            </a:r>
          </a:p>
        </p:txBody>
      </p:sp>
    </p:spTree>
    <p:extLst>
      <p:ext uri="{BB962C8B-B14F-4D97-AF65-F5344CB8AC3E}">
        <p14:creationId xmlns:p14="http://schemas.microsoft.com/office/powerpoint/2010/main" val="309011832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CCD352-F078-4BB8-B3A3-00263E87B028}"/>
              </a:ext>
            </a:extLst>
          </p:cNvPr>
          <p:cNvPicPr>
            <a:picLocks noChangeAspect="1"/>
          </p:cNvPicPr>
          <p:nvPr/>
        </p:nvPicPr>
        <p:blipFill rotWithShape="1">
          <a:blip r:embed="rId3">
            <a:extLst>
              <a:ext uri="{28A0092B-C50C-407E-A947-70E740481C1C}">
                <a14:useLocalDpi xmlns:a14="http://schemas.microsoft.com/office/drawing/2010/main" val="0"/>
              </a:ext>
            </a:extLst>
          </a:blip>
          <a:srcRect l="13241" r="5646" b="-2"/>
          <a:stretch/>
        </p:blipFill>
        <p:spPr>
          <a:xfrm>
            <a:off x="5536407" y="1"/>
            <a:ext cx="3607593" cy="250183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2033" r="2" b="21435"/>
          <a:stretch/>
        </p:blipFill>
        <p:spPr>
          <a:xfrm>
            <a:off x="4030979" y="2663706"/>
            <a:ext cx="3470195" cy="4197911"/>
          </a:xfrm>
          <a:custGeom>
            <a:avLst/>
            <a:gdLst>
              <a:gd name="connsiteX0" fmla="*/ 1945141 w 4626927"/>
              <a:gd name="connsiteY0" fmla="*/ 0 h 4197911"/>
              <a:gd name="connsiteX1" fmla="*/ 1951364 w 4626927"/>
              <a:gd name="connsiteY1" fmla="*/ 0 h 4197911"/>
              <a:gd name="connsiteX2" fmla="*/ 3141155 w 4626927"/>
              <a:gd name="connsiteY2" fmla="*/ 0 h 4197911"/>
              <a:gd name="connsiteX3" fmla="*/ 4626927 w 4626927"/>
              <a:gd name="connsiteY3" fmla="*/ 0 h 4197911"/>
              <a:gd name="connsiteX4" fmla="*/ 2681786 w 4626927"/>
              <a:gd name="connsiteY4" fmla="*/ 4197911 h 4197911"/>
              <a:gd name="connsiteX5" fmla="*/ 0 w 4626927"/>
              <a:gd name="connsiteY5"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927" h="4197911">
                <a:moveTo>
                  <a:pt x="1945141" y="0"/>
                </a:moveTo>
                <a:lnTo>
                  <a:pt x="1951364" y="0"/>
                </a:lnTo>
                <a:lnTo>
                  <a:pt x="3141155" y="0"/>
                </a:lnTo>
                <a:lnTo>
                  <a:pt x="4626927" y="0"/>
                </a:lnTo>
                <a:lnTo>
                  <a:pt x="2681786" y="4197911"/>
                </a:lnTo>
                <a:lnTo>
                  <a:pt x="0" y="4197911"/>
                </a:lnTo>
                <a:close/>
              </a:path>
            </a:pathLst>
          </a:custGeom>
        </p:spPr>
      </p:pic>
      <p:sp>
        <p:nvSpPr>
          <p:cNvPr id="2" name="Content Placeholder 1"/>
          <p:cNvSpPr>
            <a:spLocks noGrp="1"/>
          </p:cNvSpPr>
          <p:nvPr>
            <p:ph idx="1"/>
          </p:nvPr>
        </p:nvSpPr>
        <p:spPr>
          <a:xfrm>
            <a:off x="511791" y="3951027"/>
            <a:ext cx="3560147" cy="2130364"/>
          </a:xfrm>
        </p:spPr>
        <p:txBody>
          <a:bodyPr anchor="ctr">
            <a:normAutofit/>
          </a:bodyPr>
          <a:lstStyle/>
          <a:p>
            <a:r>
              <a:rPr lang="en-US" sz="1700" dirty="0">
                <a:solidFill>
                  <a:srgbClr val="FFFFFF"/>
                </a:solidFill>
              </a:rPr>
              <a:t> </a:t>
            </a:r>
          </a:p>
          <a:p>
            <a:r>
              <a:rPr lang="en-US" sz="2800" i="1" dirty="0"/>
              <a:t>Susan </a:t>
            </a:r>
            <a:r>
              <a:rPr lang="en-US" sz="2800" i="1" dirty="0" err="1"/>
              <a:t>Chell</a:t>
            </a:r>
            <a:r>
              <a:rPr lang="en-US" sz="2800" i="1" dirty="0"/>
              <a:t> - Membership</a:t>
            </a:r>
          </a:p>
        </p:txBody>
      </p:sp>
      <p:sp>
        <p:nvSpPr>
          <p:cNvPr id="9219" name="Rectangle 2"/>
          <p:cNvSpPr txBox="1">
            <a:spLocks noGrp="1"/>
          </p:cNvSpPr>
          <p:nvPr>
            <p:ph type="title"/>
          </p:nvPr>
        </p:nvSpPr>
        <p:spPr>
          <a:xfrm>
            <a:off x="511791" y="3098042"/>
            <a:ext cx="4044104" cy="1053828"/>
          </a:xfrm>
        </p:spPr>
        <p:txBody>
          <a:bodyPr>
            <a:noAutofit/>
          </a:bodyPr>
          <a:lstStyle/>
          <a:p>
            <a:pPr eaLnBrk="1">
              <a:lnSpc>
                <a:spcPct val="90000"/>
              </a:lnSpc>
            </a:pPr>
            <a:r>
              <a:rPr lang="en-US" altLang="en-US" sz="4000" dirty="0">
                <a:solidFill>
                  <a:schemeClr val="tx1"/>
                </a:solidFill>
                <a:latin typeface="Calibri" panose="020F0502020204030204" pitchFamily="34" charset="0"/>
                <a:ea typeface="MS Gothic" panose="020B0609070205080204" pitchFamily="49" charset="-128"/>
                <a:cs typeface="Arial" panose="020B0604020202020204" pitchFamily="34" charset="0"/>
              </a:rPr>
              <a:t>Pumpkins in the Park 2022</a:t>
            </a:r>
            <a:endParaRPr lang="en-US" altLang="en-US" sz="4000" dirty="0">
              <a:solidFill>
                <a:srgbClr val="FFFFFF"/>
              </a:solidFill>
              <a:latin typeface="Calibri" panose="020F0502020204030204" pitchFamily="34" charset="0"/>
              <a:ea typeface="MS Gothic" panose="020B0609070205080204" pitchFamily="49" charset="-128"/>
              <a:cs typeface="Arial" panose="020B0604020202020204" pitchFamily="34" charset="0"/>
            </a:endParaRPr>
          </a:p>
        </p:txBody>
      </p:sp>
      <p:pic>
        <p:nvPicPr>
          <p:cNvPr id="5" name="Picture 4" descr="A group of people standing in front of a sign&#10;&#10;Description automatically generated">
            <a:extLst>
              <a:ext uri="{FF2B5EF4-FFF2-40B4-BE49-F238E27FC236}">
                <a16:creationId xmlns:a16="http://schemas.microsoft.com/office/drawing/2014/main" id="{64C15802-8E04-44FA-B7B1-51520868BA22}"/>
              </a:ext>
            </a:extLst>
          </p:cNvPr>
          <p:cNvPicPr>
            <a:picLocks noChangeAspect="1"/>
          </p:cNvPicPr>
          <p:nvPr/>
        </p:nvPicPr>
        <p:blipFill rotWithShape="1">
          <a:blip r:embed="rId5">
            <a:extLst>
              <a:ext uri="{28A0092B-C50C-407E-A947-70E740481C1C}">
                <a14:useLocalDpi xmlns:a14="http://schemas.microsoft.com/office/drawing/2010/main" val="0"/>
              </a:ext>
            </a:extLst>
          </a:blip>
          <a:srcRect l="23252" r="14818" b="-3"/>
          <a:stretch/>
        </p:blipFill>
        <p:spPr>
          <a:xfrm>
            <a:off x="3506652" y="-1"/>
            <a:ext cx="2758363"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4" name="Picture 3">
            <a:extLst>
              <a:ext uri="{FF2B5EF4-FFF2-40B4-BE49-F238E27FC236}">
                <a16:creationId xmlns:a16="http://schemas.microsoft.com/office/drawing/2014/main" id="{2D7463EB-E402-4DA3-A3DD-505FB14990F9}"/>
              </a:ext>
            </a:extLst>
          </p:cNvPr>
          <p:cNvPicPr>
            <a:picLocks noChangeAspect="1"/>
          </p:cNvPicPr>
          <p:nvPr/>
        </p:nvPicPr>
        <p:blipFill rotWithShape="1">
          <a:blip r:embed="rId6">
            <a:extLst>
              <a:ext uri="{28A0092B-C50C-407E-A947-70E740481C1C}">
                <a14:useLocalDpi xmlns:a14="http://schemas.microsoft.com/office/drawing/2010/main" val="0"/>
              </a:ext>
            </a:extLst>
          </a:blip>
          <a:srcRect l="23670" r="19124" b="2"/>
          <a:stretch/>
        </p:blipFill>
        <p:spPr>
          <a:xfrm>
            <a:off x="1710550" y="2"/>
            <a:ext cx="2545457"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9" name="Picture 8">
            <a:extLst>
              <a:ext uri="{FF2B5EF4-FFF2-40B4-BE49-F238E27FC236}">
                <a16:creationId xmlns:a16="http://schemas.microsoft.com/office/drawing/2014/main" id="{AEE77652-18F7-4051-A659-41F9F2247FE7}"/>
              </a:ext>
            </a:extLst>
          </p:cNvPr>
          <p:cNvPicPr>
            <a:picLocks noChangeAspect="1"/>
          </p:cNvPicPr>
          <p:nvPr/>
        </p:nvPicPr>
        <p:blipFill rotWithShape="1">
          <a:blip r:embed="rId7">
            <a:extLst>
              <a:ext uri="{28A0092B-C50C-407E-A947-70E740481C1C}">
                <a14:useLocalDpi xmlns:a14="http://schemas.microsoft.com/office/drawing/2010/main" val="0"/>
              </a:ext>
            </a:extLst>
          </a:blip>
          <a:srcRect l="33653" r="11530" b="-3"/>
          <a:stretch/>
        </p:blipFill>
        <p:spPr>
          <a:xfrm>
            <a:off x="2" y="-6235"/>
            <a:ext cx="2441552"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9218" name="Footer Placeholder 2"/>
          <p:cNvSpPr>
            <a:spLocks noGrp="1"/>
          </p:cNvSpPr>
          <p:nvPr>
            <p:ph type="ftr" sz="quarter" idx="11"/>
          </p:nvPr>
        </p:nvSpPr>
        <p:spPr bwMode="auto">
          <a:xfrm>
            <a:off x="511791" y="6356350"/>
            <a:ext cx="32971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sz="1000">
                <a:solidFill>
                  <a:srgbClr val="FFFFFF">
                    <a:alpha val="80000"/>
                  </a:srgbClr>
                </a:solidFill>
                <a:ea typeface="Lucida Sans Unicode" panose="020B0602030504020204" pitchFamily="34" charset="0"/>
                <a:cs typeface="Tahoma" panose="020B0604030504040204" pitchFamily="34" charset="0"/>
              </a:rPr>
              <a:t>Civic Hospital Neighbourhood Association</a:t>
            </a:r>
          </a:p>
        </p:txBody>
      </p:sp>
      <p:pic>
        <p:nvPicPr>
          <p:cNvPr id="11" name="Picture 10">
            <a:extLst>
              <a:ext uri="{FF2B5EF4-FFF2-40B4-BE49-F238E27FC236}">
                <a16:creationId xmlns:a16="http://schemas.microsoft.com/office/drawing/2014/main" id="{F8BA35F4-3F99-4AB1-A23D-D79B2E15F7C2}"/>
              </a:ext>
            </a:extLst>
          </p:cNvPr>
          <p:cNvPicPr>
            <a:picLocks noChangeAspect="1"/>
          </p:cNvPicPr>
          <p:nvPr/>
        </p:nvPicPr>
        <p:blipFill rotWithShape="1">
          <a:blip r:embed="rId8">
            <a:extLst>
              <a:ext uri="{28A0092B-C50C-407E-A947-70E740481C1C}">
                <a14:useLocalDpi xmlns:a14="http://schemas.microsoft.com/office/drawing/2010/main" val="0"/>
              </a:ext>
            </a:extLst>
          </a:blip>
          <a:srcRect r="3" b="21611"/>
          <a:stretch/>
        </p:blipFill>
        <p:spPr>
          <a:xfrm>
            <a:off x="6198721" y="2660089"/>
            <a:ext cx="2945279" cy="4197911"/>
          </a:xfrm>
          <a:custGeom>
            <a:avLst/>
            <a:gdLst>
              <a:gd name="connsiteX0" fmla="*/ 1945141 w 3927039"/>
              <a:gd name="connsiteY0" fmla="*/ 0 h 4197911"/>
              <a:gd name="connsiteX1" fmla="*/ 1951364 w 3927039"/>
              <a:gd name="connsiteY1" fmla="*/ 0 h 4197911"/>
              <a:gd name="connsiteX2" fmla="*/ 3141155 w 3927039"/>
              <a:gd name="connsiteY2" fmla="*/ 0 h 4197911"/>
              <a:gd name="connsiteX3" fmla="*/ 3927039 w 3927039"/>
              <a:gd name="connsiteY3" fmla="*/ 0 h 4197911"/>
              <a:gd name="connsiteX4" fmla="*/ 3927039 w 3927039"/>
              <a:gd name="connsiteY4" fmla="*/ 4194293 h 4197911"/>
              <a:gd name="connsiteX5" fmla="*/ 2683462 w 3927039"/>
              <a:gd name="connsiteY5" fmla="*/ 4194293 h 4197911"/>
              <a:gd name="connsiteX6" fmla="*/ 2681786 w 3927039"/>
              <a:gd name="connsiteY6" fmla="*/ 4197911 h 4197911"/>
              <a:gd name="connsiteX7" fmla="*/ 0 w 3927039"/>
              <a:gd name="connsiteY7"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7039" h="4197911">
                <a:moveTo>
                  <a:pt x="1945141" y="0"/>
                </a:moveTo>
                <a:lnTo>
                  <a:pt x="1951364" y="0"/>
                </a:lnTo>
                <a:lnTo>
                  <a:pt x="3141155" y="0"/>
                </a:lnTo>
                <a:lnTo>
                  <a:pt x="3927039" y="0"/>
                </a:lnTo>
                <a:lnTo>
                  <a:pt x="3927039" y="4194293"/>
                </a:lnTo>
                <a:lnTo>
                  <a:pt x="2683462" y="4194293"/>
                </a:lnTo>
                <a:lnTo>
                  <a:pt x="2681786" y="4197911"/>
                </a:lnTo>
                <a:lnTo>
                  <a:pt x="0" y="4197911"/>
                </a:lnTo>
                <a:close/>
              </a:path>
            </a:pathLst>
          </a:cu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ext&#10;&#10;Description automatically generated">
            <a:extLst>
              <a:ext uri="{FF2B5EF4-FFF2-40B4-BE49-F238E27FC236}">
                <a16:creationId xmlns:a16="http://schemas.microsoft.com/office/drawing/2014/main" id="{AD449574-D14F-BA75-C192-0F75EEAA418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291" b="10082"/>
          <a:stretch/>
        </p:blipFill>
        <p:spPr>
          <a:xfrm>
            <a:off x="20" y="10"/>
            <a:ext cx="9143980" cy="4571990"/>
          </a:xfrm>
          <a:prstGeom prst="rect">
            <a:avLst/>
          </a:prstGeom>
        </p:spPr>
      </p:pic>
      <p:sp>
        <p:nvSpPr>
          <p:cNvPr id="40"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4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9F27902-7B02-414D-7F65-0DBFB3F699DE}"/>
              </a:ext>
            </a:extLst>
          </p:cNvPr>
          <p:cNvSpPr>
            <a:spLocks noGrp="1"/>
          </p:cNvSpPr>
          <p:nvPr>
            <p:ph type="title"/>
          </p:nvPr>
        </p:nvSpPr>
        <p:spPr>
          <a:xfrm>
            <a:off x="324852" y="5091762"/>
            <a:ext cx="5875644" cy="1264588"/>
          </a:xfrm>
        </p:spPr>
        <p:txBody>
          <a:bodyPr vert="horz" lIns="91440" tIns="45720" rIns="91440" bIns="45720" rtlCol="0" anchor="ctr">
            <a:normAutofit/>
          </a:bodyPr>
          <a:lstStyle/>
          <a:p>
            <a:pPr algn="r" eaLnBrk="1" hangingPunct="1">
              <a:lnSpc>
                <a:spcPct val="90000"/>
              </a:lnSpc>
              <a:spcAft>
                <a:spcPts val="800"/>
              </a:spcAft>
            </a:pPr>
            <a:r>
              <a:rPr lang="en-US" sz="2900">
                <a:solidFill>
                  <a:schemeClr val="tx1"/>
                </a:solidFill>
                <a:effectLst/>
                <a:latin typeface="+mj-lt"/>
                <a:ea typeface="+mj-ea"/>
                <a:cs typeface="+mj-cs"/>
              </a:rPr>
              <a:t>An Evening of Neighbourhood History </a:t>
            </a:r>
            <a:br>
              <a:rPr lang="en-US" sz="2900">
                <a:solidFill>
                  <a:schemeClr val="tx1"/>
                </a:solidFill>
                <a:effectLst/>
                <a:latin typeface="+mj-lt"/>
                <a:ea typeface="+mj-ea"/>
                <a:cs typeface="+mj-cs"/>
              </a:rPr>
            </a:br>
            <a:endParaRPr lang="en-US" sz="2900">
              <a:solidFill>
                <a:schemeClr val="tx1"/>
              </a:solidFill>
              <a:latin typeface="+mj-lt"/>
              <a:ea typeface="+mj-ea"/>
              <a:cs typeface="+mj-cs"/>
            </a:endParaRPr>
          </a:p>
        </p:txBody>
      </p:sp>
      <p:sp>
        <p:nvSpPr>
          <p:cNvPr id="42"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5266944"/>
            <a:ext cx="685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1CF1165-A2F2-3613-1B3E-FC8C940D6B14}"/>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kern="1200">
                <a:solidFill>
                  <a:schemeClr val="tx1">
                    <a:alpha val="8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19632236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7902-7B02-414D-7F65-0DBFB3F699DE}"/>
              </a:ext>
            </a:extLst>
          </p:cNvPr>
          <p:cNvSpPr>
            <a:spLocks noGrp="1"/>
          </p:cNvSpPr>
          <p:nvPr>
            <p:ph type="title"/>
          </p:nvPr>
        </p:nvSpPr>
        <p:spPr>
          <a:xfrm>
            <a:off x="126242" y="165147"/>
            <a:ext cx="8795336" cy="1470025"/>
          </a:xfrm>
        </p:spPr>
        <p:txBody>
          <a:bodyPr/>
          <a:lstStyle/>
          <a:p>
            <a:pPr algn="ctr">
              <a:lnSpc>
                <a:spcPct val="107000"/>
              </a:lnSpc>
              <a:spcBef>
                <a:spcPts val="1200"/>
              </a:spcBef>
              <a:spcAft>
                <a:spcPts val="800"/>
              </a:spcAft>
            </a:pPr>
            <a:r>
              <a:rPr lang="en-US" sz="4000" dirty="0">
                <a:effectLst/>
                <a:latin typeface="Calibri  "/>
                <a:ea typeface="Calibri" panose="020F0502020204030204" pitchFamily="34" charset="0"/>
                <a:cs typeface="Arial" panose="020B0604020202020204" pitchFamily="34" charset="0"/>
              </a:rPr>
              <a:t>An Evening of </a:t>
            </a:r>
            <a:r>
              <a:rPr lang="en-CA" sz="4000" dirty="0">
                <a:latin typeface="Calibri  "/>
                <a:ea typeface="Calibri" panose="020F0502020204030204" pitchFamily="34" charset="0"/>
                <a:cs typeface="Times New Roman" panose="02020603050405020304" pitchFamily="18" charset="0"/>
              </a:rPr>
              <a:t> </a:t>
            </a:r>
            <a:r>
              <a:rPr lang="en-US" sz="4000" dirty="0" err="1">
                <a:effectLst/>
                <a:latin typeface="Calibri  "/>
                <a:ea typeface="Calibri" panose="020F0502020204030204" pitchFamily="34" charset="0"/>
                <a:cs typeface="Arial" panose="020B0604020202020204" pitchFamily="34" charset="0"/>
              </a:rPr>
              <a:t>Neighbourhood</a:t>
            </a:r>
            <a:r>
              <a:rPr lang="en-US" sz="4000" dirty="0">
                <a:effectLst/>
                <a:latin typeface="Calibri  "/>
                <a:ea typeface="Calibri" panose="020F0502020204030204" pitchFamily="34" charset="0"/>
                <a:cs typeface="Arial" panose="020B0604020202020204" pitchFamily="34" charset="0"/>
              </a:rPr>
              <a:t> History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4" name="Footer Placeholder 3">
            <a:extLst>
              <a:ext uri="{FF2B5EF4-FFF2-40B4-BE49-F238E27FC236}">
                <a16:creationId xmlns:a16="http://schemas.microsoft.com/office/drawing/2014/main" id="{71CF1165-A2F2-3613-1B3E-FC8C940D6B14}"/>
              </a:ext>
            </a:extLst>
          </p:cNvPr>
          <p:cNvSpPr>
            <a:spLocks noGrp="1"/>
          </p:cNvSpPr>
          <p:nvPr>
            <p:ph type="ftr" sz="quarter" idx="11"/>
          </p:nvPr>
        </p:nvSpPr>
        <p:spPr/>
        <p:txBody>
          <a:bodyPr/>
          <a:lstStyle/>
          <a:p>
            <a:pPr>
              <a:defRPr/>
            </a:pPr>
            <a:r>
              <a:rPr lang="en-US"/>
              <a:t>Civic Hospital Neighbourhood Association</a:t>
            </a:r>
            <a:endParaRPr lang="en-US" dirty="0"/>
          </a:p>
        </p:txBody>
      </p:sp>
      <p:sp>
        <p:nvSpPr>
          <p:cNvPr id="10" name="Content Placeholder 9">
            <a:extLst>
              <a:ext uri="{FF2B5EF4-FFF2-40B4-BE49-F238E27FC236}">
                <a16:creationId xmlns:a16="http://schemas.microsoft.com/office/drawing/2014/main" id="{5FE91CD6-9256-4AE8-316E-53A8BD981D06}"/>
              </a:ext>
            </a:extLst>
          </p:cNvPr>
          <p:cNvSpPr>
            <a:spLocks noGrp="1"/>
          </p:cNvSpPr>
          <p:nvPr>
            <p:ph idx="1"/>
          </p:nvPr>
        </p:nvSpPr>
        <p:spPr>
          <a:xfrm>
            <a:off x="591344" y="1235676"/>
            <a:ext cx="7886700" cy="4935754"/>
          </a:xfrm>
        </p:spPr>
        <p:txBody>
          <a:bodyPr/>
          <a:lstStyle/>
          <a:p>
            <a:pPr algn="ctr">
              <a:lnSpc>
                <a:spcPct val="107000"/>
              </a:lnSpc>
              <a:spcAft>
                <a:spcPts val="800"/>
              </a:spcAft>
            </a:pPr>
            <a:r>
              <a:rPr lang="en-US" sz="2800" b="1" dirty="0">
                <a:solidFill>
                  <a:srgbClr val="0070C0"/>
                </a:solidFill>
                <a:effectLst/>
                <a:latin typeface="Calibri  "/>
                <a:ea typeface="Calibri" panose="020F0502020204030204" pitchFamily="34" charset="0"/>
                <a:cs typeface="Times New Roman" panose="02020603050405020304" pitchFamily="18" charset="0"/>
              </a:rPr>
              <a:t>Wednesday, November 16 at 7:00 p.m.</a:t>
            </a:r>
            <a:endParaRPr lang="en-CA" sz="2800" dirty="0">
              <a:solidFill>
                <a:srgbClr val="0070C0"/>
              </a:solidFill>
              <a:effectLst/>
              <a:latin typeface="Calibri  "/>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effectLst/>
                <a:latin typeface="Calibri  "/>
                <a:ea typeface="Calibri" panose="020F0502020204030204" pitchFamily="34" charset="0"/>
                <a:cs typeface="Times New Roman" panose="02020603050405020304" pitchFamily="18" charset="0"/>
              </a:rPr>
              <a:t>St. Stephen's Presbyterian Church, 579 Parkdale Ave, Ottawa </a:t>
            </a:r>
            <a:endParaRPr lang="en-CA" sz="2800" dirty="0">
              <a:effectLst/>
              <a:latin typeface="Calibri  "/>
              <a:ea typeface="Calibri" panose="020F0502020204030204" pitchFamily="34" charset="0"/>
              <a:cs typeface="Times New Roman" panose="02020603050405020304" pitchFamily="18" charset="0"/>
            </a:endParaRPr>
          </a:p>
          <a:p>
            <a:pPr algn="ctr">
              <a:lnSpc>
                <a:spcPct val="107000"/>
              </a:lnSpc>
              <a:spcAft>
                <a:spcPts val="800"/>
              </a:spcAft>
            </a:pPr>
            <a:r>
              <a:rPr lang="en-CA" sz="2400" i="1" dirty="0">
                <a:effectLst/>
                <a:latin typeface="Calibri  "/>
                <a:ea typeface="Calibri" panose="020F0502020204030204" pitchFamily="34" charset="0"/>
                <a:cs typeface="Times New Roman" panose="02020603050405020304" pitchFamily="18" charset="0"/>
              </a:rPr>
              <a:t>(Event is free, but donations welcomed)</a:t>
            </a:r>
          </a:p>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12" name="Picture 11" descr="A picture containing calendar&#10;&#10;Description automatically generated">
            <a:extLst>
              <a:ext uri="{FF2B5EF4-FFF2-40B4-BE49-F238E27FC236}">
                <a16:creationId xmlns:a16="http://schemas.microsoft.com/office/drawing/2014/main" id="{CD7603BA-0F42-88B2-D6B8-9FCACB588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56" y="3703553"/>
            <a:ext cx="2517476" cy="1980507"/>
          </a:xfrm>
          <a:prstGeom prst="rect">
            <a:avLst/>
          </a:prstGeom>
        </p:spPr>
      </p:pic>
      <p:pic>
        <p:nvPicPr>
          <p:cNvPr id="14" name="Picture 13" descr="Text&#10;&#10;Description automatically generated">
            <a:extLst>
              <a:ext uri="{FF2B5EF4-FFF2-40B4-BE49-F238E27FC236}">
                <a16:creationId xmlns:a16="http://schemas.microsoft.com/office/drawing/2014/main" id="{76558596-5427-C1D2-48C7-7CA3FF965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414" y="3670158"/>
            <a:ext cx="3009256" cy="2013902"/>
          </a:xfrm>
          <a:prstGeom prst="rect">
            <a:avLst/>
          </a:prstGeom>
        </p:spPr>
      </p:pic>
    </p:spTree>
    <p:extLst>
      <p:ext uri="{BB962C8B-B14F-4D97-AF65-F5344CB8AC3E}">
        <p14:creationId xmlns:p14="http://schemas.microsoft.com/office/powerpoint/2010/main" val="373260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txBox="1">
            <a:spLocks noGrp="1"/>
          </p:cNvSpPr>
          <p:nvPr>
            <p:ph type="title"/>
          </p:nvPr>
        </p:nvSpPr>
        <p:spPr>
          <a:xfrm>
            <a:off x="667753" y="640080"/>
            <a:ext cx="2800511" cy="3566160"/>
          </a:xfrm>
        </p:spPr>
        <p:txBody>
          <a:bodyPr vert="horz" lIns="91440" tIns="45720" rIns="91440" bIns="45720" rtlCol="0" anchor="b">
            <a:normAutofit/>
          </a:bodyPr>
          <a:lstStyle/>
          <a:p>
            <a:pPr eaLnBrk="1" hangingPunct="1">
              <a:lnSpc>
                <a:spcPct val="90000"/>
              </a:lnSpc>
            </a:pPr>
            <a:r>
              <a:rPr lang="en-US" altLang="en-US" sz="4300">
                <a:solidFill>
                  <a:schemeClr val="tx1"/>
                </a:solidFill>
                <a:latin typeface="+mj-lt"/>
                <a:ea typeface="+mj-ea"/>
                <a:cs typeface="+mj-cs"/>
              </a:rPr>
              <a:t>2023 CHNA Election</a:t>
            </a:r>
            <a:br>
              <a:rPr lang="en-US" altLang="en-US" sz="4300">
                <a:solidFill>
                  <a:schemeClr val="tx1"/>
                </a:solidFill>
                <a:latin typeface="+mj-lt"/>
                <a:ea typeface="+mj-ea"/>
                <a:cs typeface="+mj-cs"/>
              </a:rPr>
            </a:br>
            <a:br>
              <a:rPr lang="en-US" altLang="en-US" sz="4300">
                <a:solidFill>
                  <a:schemeClr val="tx1"/>
                </a:solidFill>
                <a:latin typeface="+mj-lt"/>
                <a:ea typeface="+mj-ea"/>
                <a:cs typeface="+mj-cs"/>
              </a:rPr>
            </a:br>
            <a:r>
              <a:rPr lang="en-US" altLang="en-US" sz="4300">
                <a:solidFill>
                  <a:schemeClr val="tx1"/>
                </a:solidFill>
                <a:latin typeface="+mj-lt"/>
                <a:ea typeface="+mj-ea"/>
                <a:cs typeface="+mj-cs"/>
              </a:rPr>
              <a:t>-Peter Eady</a:t>
            </a:r>
          </a:p>
        </p:txBody>
      </p:sp>
      <p:sp>
        <p:nvSpPr>
          <p:cNvPr id="133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6ABF86C6-48D0-DC89-B16F-902D9066013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87" r="7157"/>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4578958"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defRPr/>
            </a:pPr>
            <a:r>
              <a:rPr lang="en-US" altLang="en-US" kern="1200">
                <a:solidFill>
                  <a:srgbClr val="FFFFFF"/>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316063124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33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93555" y="620392"/>
            <a:ext cx="2856201" cy="5504688"/>
          </a:xfrm>
        </p:spPr>
        <p:txBody>
          <a:bodyPr>
            <a:normAutofit/>
          </a:bodyPr>
          <a:lstStyle/>
          <a:p>
            <a:pPr eaLnBrk="1"/>
            <a:r>
              <a:rPr lang="en-US" altLang="en-US" sz="5200" dirty="0">
                <a:solidFill>
                  <a:schemeClr val="bg1"/>
                </a:solidFill>
                <a:latin typeface="Calibri" panose="020F0502020204030204" pitchFamily="34" charset="0"/>
                <a:ea typeface="MS Gothic" panose="020B0609070205080204" pitchFamily="49" charset="-128"/>
                <a:cs typeface="Arial" panose="020B0604020202020204" pitchFamily="34" charset="0"/>
              </a:rPr>
              <a:t>2023 CHNA Election</a:t>
            </a:r>
            <a:br>
              <a:rPr lang="en-US" altLang="en-US" sz="5200" dirty="0">
                <a:solidFill>
                  <a:schemeClr val="bg1"/>
                </a:solidFill>
                <a:latin typeface="Calibri" panose="020F0502020204030204" pitchFamily="34" charset="0"/>
                <a:ea typeface="MS Gothic" panose="020B0609070205080204" pitchFamily="49" charset="-128"/>
                <a:cs typeface="Arial" panose="020B0604020202020204" pitchFamily="34" charset="0"/>
              </a:rPr>
            </a:br>
            <a:br>
              <a:rPr lang="en-US" altLang="en-US" sz="5200" dirty="0">
                <a:solidFill>
                  <a:schemeClr val="bg1"/>
                </a:solidFill>
                <a:latin typeface="Calibri" panose="020F0502020204030204" pitchFamily="34" charset="0"/>
                <a:ea typeface="MS Gothic" panose="020B0609070205080204" pitchFamily="49" charset="-128"/>
                <a:cs typeface="Arial" panose="020B0604020202020204" pitchFamily="34" charset="0"/>
              </a:rPr>
            </a:br>
            <a:r>
              <a:rPr lang="en-US" altLang="en-US" sz="3200" i="1" dirty="0">
                <a:solidFill>
                  <a:schemeClr val="bg1"/>
                </a:solidFill>
                <a:latin typeface="Calibri" panose="020F0502020204030204" pitchFamily="34" charset="0"/>
                <a:ea typeface="MS Gothic" panose="020B0609070205080204" pitchFamily="49" charset="-128"/>
                <a:cs typeface="Arial" panose="020B0604020202020204" pitchFamily="34" charset="0"/>
              </a:rPr>
              <a:t>Karen Wright</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ea typeface="Lucida Sans Unicode" panose="020B0602030504020204" pitchFamily="34" charset="0"/>
                <a:cs typeface="Tahoma" panose="020B0604030504040204" pitchFamily="34" charset="0"/>
              </a:rPr>
              <a:t>Civic Hospital Neighbourhood Association</a:t>
            </a:r>
          </a:p>
        </p:txBody>
      </p:sp>
      <p:graphicFrame>
        <p:nvGraphicFramePr>
          <p:cNvPr id="13318" name="Rectangle 3">
            <a:extLst>
              <a:ext uri="{FF2B5EF4-FFF2-40B4-BE49-F238E27FC236}">
                <a16:creationId xmlns:a16="http://schemas.microsoft.com/office/drawing/2014/main" id="{A79538C0-4671-ED0B-F0B0-077A4AFA67AE}"/>
              </a:ext>
            </a:extLst>
          </p:cNvPr>
          <p:cNvGraphicFramePr>
            <a:graphicFrameLocks noGrp="1"/>
          </p:cNvGraphicFramePr>
          <p:nvPr>
            <p:ph idx="1"/>
            <p:extLst>
              <p:ext uri="{D42A27DB-BD31-4B8C-83A1-F6EECF244321}">
                <p14:modId xmlns:p14="http://schemas.microsoft.com/office/powerpoint/2010/main" val="134028366"/>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2884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33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93555" y="620392"/>
            <a:ext cx="2856201" cy="5504688"/>
          </a:xfrm>
        </p:spPr>
        <p:txBody>
          <a:bodyPr>
            <a:normAutofit/>
          </a:bodyPr>
          <a:lstStyle/>
          <a:p>
            <a:pPr eaLnBrk="1"/>
            <a:r>
              <a:rPr lang="en-US" altLang="en-US" sz="5200">
                <a:solidFill>
                  <a:schemeClr val="bg1"/>
                </a:solidFill>
                <a:latin typeface="Calibri" panose="020F0502020204030204" pitchFamily="34" charset="0"/>
                <a:ea typeface="MS Gothic" panose="020B0609070205080204" pitchFamily="49" charset="-128"/>
                <a:cs typeface="Arial" panose="020B0604020202020204" pitchFamily="34" charset="0"/>
              </a:rPr>
              <a:t>2023 CHNA Board Election</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ea typeface="Lucida Sans Unicode" panose="020B0602030504020204" pitchFamily="34" charset="0"/>
                <a:cs typeface="Tahoma" panose="020B0604030504040204" pitchFamily="34" charset="0"/>
              </a:rPr>
              <a:t>Civic Hospital Neighbourhood Association</a:t>
            </a:r>
          </a:p>
        </p:txBody>
      </p:sp>
      <p:graphicFrame>
        <p:nvGraphicFramePr>
          <p:cNvPr id="13318" name="Rectangle 3">
            <a:extLst>
              <a:ext uri="{FF2B5EF4-FFF2-40B4-BE49-F238E27FC236}">
                <a16:creationId xmlns:a16="http://schemas.microsoft.com/office/drawing/2014/main" id="{27F81C3E-1F51-F120-2E12-4CFFD2871731}"/>
              </a:ext>
            </a:extLst>
          </p:cNvPr>
          <p:cNvGraphicFramePr>
            <a:graphicFrameLocks noGrp="1"/>
          </p:cNvGraphicFramePr>
          <p:nvPr>
            <p:ph idx="1"/>
            <p:extLst>
              <p:ext uri="{D42A27DB-BD31-4B8C-83A1-F6EECF244321}">
                <p14:modId xmlns:p14="http://schemas.microsoft.com/office/powerpoint/2010/main" val="192123805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58399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33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93555" y="620392"/>
            <a:ext cx="2856201" cy="5504688"/>
          </a:xfrm>
        </p:spPr>
        <p:txBody>
          <a:bodyPr>
            <a:normAutofit/>
          </a:bodyPr>
          <a:lstStyle/>
          <a:p>
            <a:pPr eaLnBrk="1"/>
            <a:r>
              <a:rPr lang="en-US" altLang="en-US" sz="5200">
                <a:solidFill>
                  <a:schemeClr val="bg1"/>
                </a:solidFill>
                <a:latin typeface="Calibri" panose="020F0502020204030204" pitchFamily="34" charset="0"/>
                <a:ea typeface="MS Gothic" panose="020B0609070205080204" pitchFamily="49" charset="-128"/>
                <a:cs typeface="Arial" panose="020B0604020202020204" pitchFamily="34" charset="0"/>
              </a:rPr>
              <a:t>2023 CHNA Board Election</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ea typeface="Lucida Sans Unicode" panose="020B0602030504020204" pitchFamily="34" charset="0"/>
                <a:cs typeface="Tahoma" panose="020B0604030504040204" pitchFamily="34" charset="0"/>
              </a:rPr>
              <a:t>Civic Hospital Neighbourhood Association</a:t>
            </a:r>
          </a:p>
        </p:txBody>
      </p:sp>
      <p:graphicFrame>
        <p:nvGraphicFramePr>
          <p:cNvPr id="13318" name="Rectangle 3">
            <a:extLst>
              <a:ext uri="{FF2B5EF4-FFF2-40B4-BE49-F238E27FC236}">
                <a16:creationId xmlns:a16="http://schemas.microsoft.com/office/drawing/2014/main" id="{66FC959F-F730-6ABE-DEEE-3494EE740065}"/>
              </a:ext>
            </a:extLst>
          </p:cNvPr>
          <p:cNvGraphicFramePr>
            <a:graphicFrameLocks noGrp="1"/>
          </p:cNvGraphicFramePr>
          <p:nvPr>
            <p:ph idx="1"/>
            <p:extLst>
              <p:ext uri="{D42A27DB-BD31-4B8C-83A1-F6EECF244321}">
                <p14:modId xmlns:p14="http://schemas.microsoft.com/office/powerpoint/2010/main" val="4035532220"/>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8326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33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93555" y="620392"/>
            <a:ext cx="2856201" cy="5504688"/>
          </a:xfrm>
        </p:spPr>
        <p:txBody>
          <a:bodyPr>
            <a:normAutofit/>
          </a:bodyPr>
          <a:lstStyle/>
          <a:p>
            <a:pPr eaLnBrk="1"/>
            <a:r>
              <a:rPr lang="en-US" altLang="en-US" sz="5200">
                <a:solidFill>
                  <a:schemeClr val="bg1"/>
                </a:solidFill>
                <a:latin typeface="Calibri" panose="020F0502020204030204" pitchFamily="34" charset="0"/>
                <a:ea typeface="MS Gothic" panose="020B0609070205080204" pitchFamily="49" charset="-128"/>
                <a:cs typeface="Arial" panose="020B0604020202020204" pitchFamily="34" charset="0"/>
              </a:rPr>
              <a:t>2023 CHNA Board Election</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ea typeface="Lucida Sans Unicode" panose="020B0602030504020204" pitchFamily="34" charset="0"/>
                <a:cs typeface="Tahoma" panose="020B0604030504040204" pitchFamily="34" charset="0"/>
              </a:rPr>
              <a:t>Civic Hospital Neighbourhood Association</a:t>
            </a:r>
          </a:p>
        </p:txBody>
      </p:sp>
      <p:graphicFrame>
        <p:nvGraphicFramePr>
          <p:cNvPr id="13318" name="Rectangle 3">
            <a:extLst>
              <a:ext uri="{FF2B5EF4-FFF2-40B4-BE49-F238E27FC236}">
                <a16:creationId xmlns:a16="http://schemas.microsoft.com/office/drawing/2014/main" id="{EEFACBF6-46A6-D7BB-B4BD-9DE737100D52}"/>
              </a:ext>
            </a:extLst>
          </p:cNvPr>
          <p:cNvGraphicFramePr>
            <a:graphicFrameLocks noGrp="1"/>
          </p:cNvGraphicFramePr>
          <p:nvPr>
            <p:ph idx="1"/>
            <p:extLst>
              <p:ext uri="{D42A27DB-BD31-4B8C-83A1-F6EECF244321}">
                <p14:modId xmlns:p14="http://schemas.microsoft.com/office/powerpoint/2010/main" val="2142822087"/>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0945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a:spLocks noGrp="1"/>
          </p:cNvSpPr>
          <p:nvPr>
            <p:ph type="subTitle" idx="1"/>
          </p:nvPr>
        </p:nvSpPr>
        <p:spPr bwMode="auto">
          <a:xfrm>
            <a:off x="1143000" y="4478338"/>
            <a:ext cx="6858000" cy="1655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Civic Hospital Neighbourhood Association </a:t>
            </a:r>
          </a:p>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Annual General Meeting</a:t>
            </a: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Nov. 1, 2022</a:t>
            </a:r>
          </a:p>
          <a:p>
            <a:pPr eaLnBrk="1" hangingPunct="1">
              <a:spcBef>
                <a:spcPts val="475"/>
              </a:spcBef>
            </a:pPr>
            <a:endPar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endParaRP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www.chnaottawa.ca</a:t>
            </a:r>
          </a:p>
        </p:txBody>
      </p:sp>
      <p:sp>
        <p:nvSpPr>
          <p:cNvPr id="3" name="Footer Placeholder 2"/>
          <p:cNvSpPr>
            <a:spLocks noGrp="1"/>
          </p:cNvSpPr>
          <p:nvPr>
            <p:ph type="ftr" sz="quarter" idx="11"/>
          </p:nvPr>
        </p:nvSpPr>
        <p:spPr/>
        <p:txBody>
          <a:bodyPr/>
          <a:lstStyle/>
          <a:p>
            <a:pPr>
              <a:defRPr/>
            </a:pPr>
            <a:r>
              <a:rPr lang="en-US"/>
              <a:t>Civic Hospital Neighbourhood Association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2" y="-688709"/>
            <a:ext cx="8128704" cy="6096528"/>
          </a:xfrm>
          <a:prstGeom prst="rect">
            <a:avLst/>
          </a:prstGeom>
        </p:spPr>
      </p:pic>
    </p:spTree>
    <p:extLst>
      <p:ext uri="{BB962C8B-B14F-4D97-AF65-F5344CB8AC3E}">
        <p14:creationId xmlns:p14="http://schemas.microsoft.com/office/powerpoint/2010/main" val="57490058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33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93555" y="620392"/>
            <a:ext cx="2856201" cy="5504688"/>
          </a:xfrm>
        </p:spPr>
        <p:txBody>
          <a:bodyPr>
            <a:normAutofit/>
          </a:bodyPr>
          <a:lstStyle/>
          <a:p>
            <a:pPr eaLnBrk="1"/>
            <a:r>
              <a:rPr lang="en-US" altLang="en-US" sz="5200">
                <a:solidFill>
                  <a:schemeClr val="bg1"/>
                </a:solidFill>
                <a:latin typeface="Calibri" panose="020F0502020204030204" pitchFamily="34" charset="0"/>
                <a:ea typeface="MS Gothic" panose="020B0609070205080204" pitchFamily="49" charset="-128"/>
                <a:cs typeface="Arial" panose="020B0604020202020204" pitchFamily="34" charset="0"/>
              </a:rPr>
              <a:t>2023 CHNA Board Election</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ea typeface="Lucida Sans Unicode" panose="020B0602030504020204" pitchFamily="34" charset="0"/>
                <a:cs typeface="Tahoma" panose="020B0604030504040204" pitchFamily="34" charset="0"/>
              </a:rPr>
              <a:t>Civic Hospital Neighbourhood Association</a:t>
            </a:r>
          </a:p>
        </p:txBody>
      </p:sp>
      <p:graphicFrame>
        <p:nvGraphicFramePr>
          <p:cNvPr id="13318" name="Rectangle 3">
            <a:extLst>
              <a:ext uri="{FF2B5EF4-FFF2-40B4-BE49-F238E27FC236}">
                <a16:creationId xmlns:a16="http://schemas.microsoft.com/office/drawing/2014/main" id="{B269B8FE-3111-A36F-74FA-63E0DAB99EAB}"/>
              </a:ext>
            </a:extLst>
          </p:cNvPr>
          <p:cNvGraphicFramePr>
            <a:graphicFrameLocks noGrp="1"/>
          </p:cNvGraphicFramePr>
          <p:nvPr>
            <p:ph idx="1"/>
            <p:extLst>
              <p:ext uri="{D42A27DB-BD31-4B8C-83A1-F6EECF244321}">
                <p14:modId xmlns:p14="http://schemas.microsoft.com/office/powerpoint/2010/main" val="2447519315"/>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36469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2" name="Rectangle 133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Rectangle 2"/>
          <p:cNvSpPr txBox="1">
            <a:spLocks noGrp="1"/>
          </p:cNvSpPr>
          <p:nvPr>
            <p:ph type="title"/>
          </p:nvPr>
        </p:nvSpPr>
        <p:spPr>
          <a:xfrm>
            <a:off x="393555" y="620392"/>
            <a:ext cx="2856201" cy="5504688"/>
          </a:xfrm>
        </p:spPr>
        <p:txBody>
          <a:bodyPr>
            <a:normAutofit/>
          </a:bodyPr>
          <a:lstStyle/>
          <a:p>
            <a:pPr eaLnBrk="1"/>
            <a:r>
              <a:rPr lang="en-US" altLang="en-US" sz="5200" dirty="0">
                <a:solidFill>
                  <a:schemeClr val="bg1"/>
                </a:solidFill>
                <a:latin typeface="Calibri" panose="020F0502020204030204" pitchFamily="34" charset="0"/>
                <a:ea typeface="MS Gothic" panose="020B0609070205080204" pitchFamily="49" charset="-128"/>
                <a:cs typeface="Arial" panose="020B0604020202020204" pitchFamily="34" charset="0"/>
              </a:rPr>
              <a:t>2023 CHNA Election</a:t>
            </a:r>
            <a:br>
              <a:rPr lang="en-US" altLang="en-US" sz="5200" dirty="0">
                <a:solidFill>
                  <a:schemeClr val="bg1"/>
                </a:solidFill>
                <a:latin typeface="Calibri" panose="020F0502020204030204" pitchFamily="34" charset="0"/>
                <a:ea typeface="MS Gothic" panose="020B0609070205080204" pitchFamily="49" charset="-128"/>
                <a:cs typeface="Arial" panose="020B0604020202020204" pitchFamily="34" charset="0"/>
              </a:rPr>
            </a:br>
            <a:br>
              <a:rPr lang="en-US" altLang="en-US" sz="5200" dirty="0">
                <a:solidFill>
                  <a:schemeClr val="bg1"/>
                </a:solidFill>
                <a:latin typeface="Calibri" panose="020F0502020204030204" pitchFamily="34" charset="0"/>
                <a:ea typeface="MS Gothic" panose="020B0609070205080204" pitchFamily="49" charset="-128"/>
                <a:cs typeface="Arial" panose="020B0604020202020204" pitchFamily="34" charset="0"/>
              </a:rPr>
            </a:br>
            <a:endParaRPr lang="en-US" altLang="en-US" sz="5200" i="1" dirty="0">
              <a:solidFill>
                <a:schemeClr val="bg1"/>
              </a:solidFill>
              <a:latin typeface="Calibri" panose="020F0502020204030204" pitchFamily="34" charset="0"/>
              <a:ea typeface="MS Gothic" panose="020B0609070205080204" pitchFamily="49" charset="-128"/>
              <a:cs typeface="Arial" panose="020B0604020202020204" pitchFamily="34" charset="0"/>
            </a:endParaRP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a:ea typeface="Lucida Sans Unicode" panose="020B0602030504020204" pitchFamily="34" charset="0"/>
                <a:cs typeface="Tahoma" panose="020B0604030504040204" pitchFamily="34" charset="0"/>
              </a:rPr>
              <a:t>Civic Hospital Neighbourhood Association</a:t>
            </a:r>
          </a:p>
        </p:txBody>
      </p:sp>
      <p:graphicFrame>
        <p:nvGraphicFramePr>
          <p:cNvPr id="13318" name="Rectangle 3">
            <a:extLst>
              <a:ext uri="{FF2B5EF4-FFF2-40B4-BE49-F238E27FC236}">
                <a16:creationId xmlns:a16="http://schemas.microsoft.com/office/drawing/2014/main" id="{09B59035-A7BD-6C24-B849-5E5E74E458EE}"/>
              </a:ext>
            </a:extLst>
          </p:cNvPr>
          <p:cNvGraphicFramePr>
            <a:graphicFrameLocks noGrp="1"/>
          </p:cNvGraphicFramePr>
          <p:nvPr>
            <p:ph idx="1"/>
            <p:extLst>
              <p:ext uri="{D42A27DB-BD31-4B8C-83A1-F6EECF244321}">
                <p14:modId xmlns:p14="http://schemas.microsoft.com/office/powerpoint/2010/main" val="3032474847"/>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28875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228D3-47AA-48C4-977F-7B728DD848F3}"/>
              </a:ext>
            </a:extLst>
          </p:cNvPr>
          <p:cNvSpPr>
            <a:spLocks noGrp="1"/>
          </p:cNvSpPr>
          <p:nvPr>
            <p:ph type="title"/>
          </p:nvPr>
        </p:nvSpPr>
        <p:spPr>
          <a:xfrm>
            <a:off x="480060" y="325369"/>
            <a:ext cx="3276451" cy="1956841"/>
          </a:xfrm>
        </p:spPr>
        <p:txBody>
          <a:bodyPr anchor="b">
            <a:normAutofit/>
          </a:bodyPr>
          <a:lstStyle/>
          <a:p>
            <a:pPr>
              <a:lnSpc>
                <a:spcPct val="90000"/>
              </a:lnSpc>
            </a:pPr>
            <a:r>
              <a:rPr lang="en-CA" sz="4300" b="1" dirty="0"/>
              <a:t>Finance Highlights</a:t>
            </a:r>
            <a:br>
              <a:rPr lang="en-CA" sz="4300" b="1" dirty="0"/>
            </a:br>
            <a:r>
              <a:rPr lang="en-CA" sz="3200" b="1" i="1" dirty="0"/>
              <a:t>Julie </a:t>
            </a:r>
            <a:r>
              <a:rPr lang="en-CA" sz="3200" b="1" i="1" dirty="0" err="1"/>
              <a:t>Westall</a:t>
            </a:r>
            <a:endParaRPr lang="en-CA" sz="3200" b="1" i="1" dirty="0"/>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E343F7-68DB-460B-A664-A76EEBA15196}"/>
              </a:ext>
            </a:extLst>
          </p:cNvPr>
          <p:cNvSpPr>
            <a:spLocks noGrp="1"/>
          </p:cNvSpPr>
          <p:nvPr>
            <p:ph idx="1"/>
          </p:nvPr>
        </p:nvSpPr>
        <p:spPr>
          <a:xfrm>
            <a:off x="480060" y="2872899"/>
            <a:ext cx="3276451" cy="3320668"/>
          </a:xfrm>
        </p:spPr>
        <p:txBody>
          <a:bodyPr>
            <a:normAutofit/>
          </a:bodyPr>
          <a:lstStyle/>
          <a:p>
            <a:r>
              <a:rPr lang="en-US" sz="1900" b="1" dirty="0">
                <a:effectLst/>
                <a:latin typeface="Calibri" panose="020F0502020204030204" pitchFamily="34" charset="0"/>
              </a:rPr>
              <a:t>Membership </a:t>
            </a:r>
            <a:r>
              <a:rPr lang="en-US" sz="1900" b="1" dirty="0">
                <a:latin typeface="Calibri" panose="020F0502020204030204" pitchFamily="34" charset="0"/>
              </a:rPr>
              <a:t>Fees</a:t>
            </a:r>
            <a:r>
              <a:rPr lang="en-US" sz="1900" b="1" dirty="0">
                <a:effectLst/>
                <a:latin typeface="Calibri" panose="020F0502020204030204" pitchFamily="34" charset="0"/>
              </a:rPr>
              <a:t>  </a:t>
            </a:r>
            <a:r>
              <a:rPr lang="en-US" sz="1900" dirty="0">
                <a:effectLst/>
                <a:latin typeface="Calibri" panose="020F0502020204030204" pitchFamily="34" charset="0"/>
              </a:rPr>
              <a:t>$2804</a:t>
            </a:r>
          </a:p>
          <a:p>
            <a:r>
              <a:rPr lang="en-US" sz="1900" b="1" dirty="0">
                <a:latin typeface="Calibri" panose="020F0502020204030204" pitchFamily="34" charset="0"/>
              </a:rPr>
              <a:t>Sponsorships  </a:t>
            </a:r>
            <a:r>
              <a:rPr lang="en-US" sz="1900" dirty="0">
                <a:latin typeface="Calibri" panose="020F0502020204030204" pitchFamily="34" charset="0"/>
              </a:rPr>
              <a:t>$1600</a:t>
            </a:r>
          </a:p>
          <a:p>
            <a:r>
              <a:rPr lang="en-US" sz="1900" b="1" dirty="0">
                <a:latin typeface="Calibri" panose="020F0502020204030204" pitchFamily="34" charset="0"/>
              </a:rPr>
              <a:t>PIP Revenue </a:t>
            </a:r>
            <a:r>
              <a:rPr lang="en-US" sz="1900" dirty="0">
                <a:latin typeface="Calibri" panose="020F0502020204030204" pitchFamily="34" charset="0"/>
              </a:rPr>
              <a:t>$712</a:t>
            </a:r>
          </a:p>
          <a:p>
            <a:r>
              <a:rPr lang="en-US" sz="1900" b="1" dirty="0">
                <a:latin typeface="Calibri" panose="020F0502020204030204" pitchFamily="34" charset="0"/>
              </a:rPr>
              <a:t>1081 Fundraiser </a:t>
            </a:r>
            <a:r>
              <a:rPr lang="en-US" sz="1900" dirty="0">
                <a:latin typeface="Calibri" panose="020F0502020204030204" pitchFamily="34" charset="0"/>
              </a:rPr>
              <a:t>$4007</a:t>
            </a:r>
          </a:p>
          <a:p>
            <a:r>
              <a:rPr lang="en-US" sz="1900" b="1" dirty="0">
                <a:effectLst/>
                <a:latin typeface="Calibri" panose="020F0502020204030204" pitchFamily="34" charset="0"/>
              </a:rPr>
              <a:t>Program Expenses </a:t>
            </a:r>
            <a:r>
              <a:rPr lang="en-US" sz="1900" dirty="0">
                <a:effectLst/>
                <a:latin typeface="Calibri" panose="020F0502020204030204" pitchFamily="34" charset="0"/>
              </a:rPr>
              <a:t>$1896</a:t>
            </a:r>
          </a:p>
          <a:p>
            <a:r>
              <a:rPr lang="en-US" sz="1900" b="1" dirty="0">
                <a:latin typeface="Calibri" panose="020F0502020204030204" pitchFamily="34" charset="0"/>
              </a:rPr>
              <a:t>D</a:t>
            </a:r>
            <a:r>
              <a:rPr lang="en-US" sz="1900" b="1" dirty="0">
                <a:effectLst/>
                <a:latin typeface="Calibri" panose="020F0502020204030204" pitchFamily="34" charset="0"/>
              </a:rPr>
              <a:t>onations</a:t>
            </a:r>
            <a:r>
              <a:rPr lang="en-US" sz="1900" dirty="0">
                <a:effectLst/>
                <a:latin typeface="Calibri" panose="020F0502020204030204" pitchFamily="34" charset="0"/>
              </a:rPr>
              <a:t> $360</a:t>
            </a:r>
          </a:p>
          <a:p>
            <a:r>
              <a:rPr lang="en-US" sz="1900" b="1" dirty="0">
                <a:latin typeface="Calibri" panose="020F0502020204030204" pitchFamily="34" charset="0"/>
              </a:rPr>
              <a:t>General/Admin Expenses </a:t>
            </a:r>
            <a:r>
              <a:rPr lang="en-US" sz="1900" dirty="0">
                <a:latin typeface="Calibri" panose="020F0502020204030204" pitchFamily="34" charset="0"/>
              </a:rPr>
              <a:t>$293</a:t>
            </a:r>
            <a:endParaRPr lang="en-US" sz="1900" dirty="0">
              <a:effectLst/>
              <a:latin typeface="Calibri" panose="020F0502020204030204" pitchFamily="34" charset="0"/>
            </a:endParaRPr>
          </a:p>
          <a:p>
            <a:r>
              <a:rPr lang="en-US" sz="1900" b="1" dirty="0">
                <a:latin typeface="Calibri" panose="020F0502020204030204" pitchFamily="34" charset="0"/>
              </a:rPr>
              <a:t>T</a:t>
            </a:r>
            <a:r>
              <a:rPr lang="en-US" sz="1900" b="1" dirty="0">
                <a:effectLst/>
                <a:latin typeface="Calibri" panose="020F0502020204030204" pitchFamily="34" charset="0"/>
              </a:rPr>
              <a:t>otal </a:t>
            </a:r>
            <a:r>
              <a:rPr lang="en-US" sz="1900" b="1" dirty="0">
                <a:latin typeface="Calibri" panose="020F0502020204030204" pitchFamily="34" charset="0"/>
              </a:rPr>
              <a:t>A</a:t>
            </a:r>
            <a:r>
              <a:rPr lang="en-US" sz="1900" b="1" dirty="0">
                <a:effectLst/>
                <a:latin typeface="Calibri" panose="020F0502020204030204" pitchFamily="34" charset="0"/>
              </a:rPr>
              <a:t>vailable </a:t>
            </a:r>
            <a:r>
              <a:rPr lang="en-US" sz="1900" dirty="0">
                <a:effectLst/>
                <a:latin typeface="Calibri" panose="020F0502020204030204" pitchFamily="34" charset="0"/>
              </a:rPr>
              <a:t>$ 20,013.40</a:t>
            </a:r>
            <a:endParaRPr lang="en-CA" sz="1900" dirty="0"/>
          </a:p>
        </p:txBody>
      </p:sp>
      <p:pic>
        <p:nvPicPr>
          <p:cNvPr id="37" name="Picture 22" descr="Old wrinkled hands with some coins">
            <a:extLst>
              <a:ext uri="{FF2B5EF4-FFF2-40B4-BE49-F238E27FC236}">
                <a16:creationId xmlns:a16="http://schemas.microsoft.com/office/drawing/2014/main" id="{5C92227F-0CC7-5B18-3297-07A3E3C0A1F1}"/>
              </a:ext>
            </a:extLst>
          </p:cNvPr>
          <p:cNvPicPr>
            <a:picLocks noChangeAspect="1"/>
          </p:cNvPicPr>
          <p:nvPr/>
        </p:nvPicPr>
        <p:blipFill rotWithShape="1">
          <a:blip r:embed="rId3"/>
          <a:srcRect l="14435" r="35351"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614A3162-C766-4800-907A-12A1B07C1AC0}"/>
              </a:ext>
            </a:extLst>
          </p:cNvPr>
          <p:cNvSpPr>
            <a:spLocks noGrp="1"/>
          </p:cNvSpPr>
          <p:nvPr>
            <p:ph type="ftr" sz="quarter" idx="11"/>
          </p:nvPr>
        </p:nvSpPr>
        <p:spPr>
          <a:xfrm>
            <a:off x="4686300" y="6356350"/>
            <a:ext cx="3086100" cy="365125"/>
          </a:xfrm>
        </p:spPr>
        <p:txBody>
          <a:bodyPr>
            <a:normAutofit/>
          </a:bodyPr>
          <a:lstStyle/>
          <a:p>
            <a:pPr algn="l">
              <a:spcAft>
                <a:spcPts val="600"/>
              </a:spcAft>
              <a:defRPr/>
            </a:pPr>
            <a:r>
              <a:rPr lang="en-US">
                <a:solidFill>
                  <a:srgbClr val="FFFFFF"/>
                </a:solidFill>
              </a:rPr>
              <a:t>Civic Hospital Neighbourhood Association</a:t>
            </a:r>
          </a:p>
        </p:txBody>
      </p:sp>
    </p:spTree>
    <p:extLst>
      <p:ext uri="{BB962C8B-B14F-4D97-AF65-F5344CB8AC3E}">
        <p14:creationId xmlns:p14="http://schemas.microsoft.com/office/powerpoint/2010/main" val="1483473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442170" y="856180"/>
            <a:ext cx="3420438" cy="1128068"/>
          </a:xfrm>
        </p:spPr>
        <p:txBody>
          <a:bodyPr anchor="ctr">
            <a:normAutofit/>
          </a:bodyPr>
          <a:lstStyle/>
          <a:p>
            <a:pPr>
              <a:lnSpc>
                <a:spcPct val="90000"/>
              </a:lnSpc>
            </a:pPr>
            <a:r>
              <a:rPr lang="en-CA" sz="2200" b="1"/>
              <a:t>1081 Carling Subcommittee</a:t>
            </a:r>
            <a:br>
              <a:rPr lang="en-CA" sz="2200" b="1"/>
            </a:br>
            <a:r>
              <a:rPr lang="en-CA" sz="2200" b="1"/>
              <a:t>REVISED Proposal</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443039" y="2330505"/>
            <a:ext cx="3419569" cy="3979585"/>
          </a:xfrm>
        </p:spPr>
        <p:txBody>
          <a:bodyPr anchor="ctr">
            <a:normAutofit/>
          </a:bodyPr>
          <a:lstStyle/>
          <a:p>
            <a:pPr marL="342900" indent="-342900">
              <a:buFont typeface="Arial" panose="020B0604020202020204" pitchFamily="34" charset="0"/>
              <a:buChar char="•"/>
            </a:pPr>
            <a:r>
              <a:rPr lang="en-CA" sz="2000" dirty="0">
                <a:effectLst/>
                <a:latin typeface="Calibri  "/>
                <a:ea typeface="Calibri" panose="020F0502020204030204" pitchFamily="34" charset="0"/>
              </a:rPr>
              <a:t>Oct 25 - Taggart submitted revised 1081 Carling proposal.  </a:t>
            </a:r>
          </a:p>
          <a:p>
            <a:pPr marL="342900" indent="-342900">
              <a:buFont typeface="Arial" panose="020B0604020202020204" pitchFamily="34" charset="0"/>
              <a:buChar char="•"/>
            </a:pPr>
            <a:r>
              <a:rPr lang="en-CA" sz="2000" dirty="0">
                <a:latin typeface="Calibri  "/>
                <a:ea typeface="Calibri" panose="020F0502020204030204" pitchFamily="34" charset="0"/>
              </a:rPr>
              <a:t>New Proposal ignores </a:t>
            </a:r>
            <a:r>
              <a:rPr lang="en-CA" sz="2000" dirty="0">
                <a:effectLst/>
                <a:latin typeface="Calibri  "/>
                <a:ea typeface="Calibri" panose="020F0502020204030204" pitchFamily="34" charset="0"/>
              </a:rPr>
              <a:t>criticism from City’s Urban Design Review Panel that the site suits only one tower. </a:t>
            </a:r>
          </a:p>
          <a:p>
            <a:pPr marL="342900" indent="-342900">
              <a:buFont typeface="Arial" panose="020B0604020202020204" pitchFamily="34" charset="0"/>
              <a:buChar char="•"/>
            </a:pPr>
            <a:r>
              <a:rPr lang="en-CA" sz="2000" dirty="0">
                <a:latin typeface="Calibri  "/>
                <a:ea typeface="Calibri" panose="020F0502020204030204" pitchFamily="34" charset="0"/>
              </a:rPr>
              <a:t>Lack of Height Transition from Surrounding homes</a:t>
            </a:r>
          </a:p>
          <a:p>
            <a:pPr marL="342900" indent="-342900">
              <a:buFont typeface="Arial" panose="020B0604020202020204" pitchFamily="34" charset="0"/>
              <a:buChar char="•"/>
            </a:pPr>
            <a:r>
              <a:rPr lang="en-CA" sz="2000" dirty="0">
                <a:effectLst/>
                <a:latin typeface="Calibri  "/>
                <a:ea typeface="Calibri" panose="020F0502020204030204" pitchFamily="34" charset="0"/>
              </a:rPr>
              <a:t>Too large for the Site</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06DD54-A347-4F4F-8A77-102ADE85D29B}"/>
              </a:ext>
            </a:extLst>
          </p:cNvPr>
          <p:cNvPicPr>
            <a:picLocks noChangeAspect="1"/>
          </p:cNvPicPr>
          <p:nvPr/>
        </p:nvPicPr>
        <p:blipFill rotWithShape="1">
          <a:blip r:embed="rId3">
            <a:extLst>
              <a:ext uri="{28A0092B-C50C-407E-A947-70E740481C1C}">
                <a14:useLocalDpi xmlns:a14="http://schemas.microsoft.com/office/drawing/2010/main" val="0"/>
              </a:ext>
            </a:extLst>
          </a:blip>
          <a:srcRect l="15187" r="21369" b="-3"/>
          <a:stretch/>
        </p:blipFill>
        <p:spPr>
          <a:xfrm>
            <a:off x="4483341" y="799352"/>
            <a:ext cx="4069057" cy="5259296"/>
          </a:xfrm>
          <a:prstGeom prst="rect">
            <a:avLst/>
          </a:prstGeom>
        </p:spPr>
      </p:pic>
    </p:spTree>
    <p:extLst>
      <p:ext uri="{BB962C8B-B14F-4D97-AF65-F5344CB8AC3E}">
        <p14:creationId xmlns:p14="http://schemas.microsoft.com/office/powerpoint/2010/main" val="425438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442170" y="856180"/>
            <a:ext cx="3420438" cy="1128068"/>
          </a:xfrm>
        </p:spPr>
        <p:txBody>
          <a:bodyPr anchor="ctr">
            <a:normAutofit/>
          </a:bodyPr>
          <a:lstStyle/>
          <a:p>
            <a:pPr>
              <a:lnSpc>
                <a:spcPct val="90000"/>
              </a:lnSpc>
            </a:pPr>
            <a:r>
              <a:rPr lang="en-CA" sz="2200" b="1"/>
              <a:t>1081 Carling Subcommittee</a:t>
            </a:r>
            <a:br>
              <a:rPr lang="en-CA" sz="2200" b="1"/>
            </a:br>
            <a:r>
              <a:rPr lang="en-CA" sz="2200" b="1"/>
              <a:t>REVISED Proposal</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443039" y="2330505"/>
            <a:ext cx="3419569" cy="3979585"/>
          </a:xfrm>
        </p:spPr>
        <p:txBody>
          <a:bodyPr anchor="ctr">
            <a:normAutofit/>
          </a:bodyPr>
          <a:lstStyle/>
          <a:p>
            <a:pPr marL="342900" indent="-342900">
              <a:buFont typeface="Arial" panose="020B0604020202020204" pitchFamily="34" charset="0"/>
              <a:buChar char="•"/>
            </a:pPr>
            <a:r>
              <a:rPr lang="en-CA" sz="2000" b="1" dirty="0">
                <a:effectLst/>
                <a:latin typeface="Calibri  "/>
                <a:ea typeface="Calibri" panose="020F0502020204030204" pitchFamily="34" charset="0"/>
              </a:rPr>
              <a:t>CHNA will respond by Nov 10.</a:t>
            </a:r>
          </a:p>
          <a:p>
            <a:pPr marL="342900" indent="-342900">
              <a:buFont typeface="Arial" panose="020B0604020202020204" pitchFamily="34" charset="0"/>
              <a:buChar char="•"/>
            </a:pPr>
            <a:r>
              <a:rPr lang="en-CA" sz="2000" dirty="0">
                <a:latin typeface="Calibri  "/>
                <a:ea typeface="Calibri" panose="020F0502020204030204" pitchFamily="34" charset="0"/>
              </a:rPr>
              <a:t>Residents encouraged to also r</a:t>
            </a:r>
            <a:r>
              <a:rPr lang="en-CA" sz="2000" dirty="0">
                <a:effectLst/>
                <a:latin typeface="Calibri  "/>
                <a:ea typeface="Calibri" panose="020F0502020204030204" pitchFamily="34" charset="0"/>
              </a:rPr>
              <a:t>espond by Nov. 10 at </a:t>
            </a:r>
            <a:r>
              <a:rPr lang="en-CA" sz="2000" u="sng" dirty="0">
                <a:effectLst/>
                <a:latin typeface="Calibri  "/>
                <a:ea typeface="Calibri" panose="020F0502020204030204" pitchFamily="34" charset="0"/>
                <a:hlinkClick r:id="rId3"/>
              </a:rPr>
              <a:t>https://bit.ly/3sCuH29</a:t>
            </a:r>
            <a:r>
              <a:rPr lang="en-CA" sz="2000" dirty="0">
                <a:effectLst/>
                <a:latin typeface="Calibri  "/>
                <a:ea typeface="Calibri" panose="020F0502020204030204" pitchFamily="34" charset="0"/>
              </a:rPr>
              <a:t> or email </a:t>
            </a:r>
            <a:r>
              <a:rPr lang="en-CA" sz="2000" dirty="0">
                <a:effectLst/>
                <a:latin typeface="Calibri  "/>
                <a:ea typeface="Calibri" panose="020F0502020204030204" pitchFamily="34" charset="0"/>
                <a:hlinkClick r:id="rId4"/>
              </a:rPr>
              <a:t>Kimberley.Baldwin@ottawa.ca</a:t>
            </a:r>
            <a:endParaRPr lang="en-CA" sz="2000" dirty="0">
              <a:latin typeface="Calibri  "/>
              <a:ea typeface="Calibri" panose="020F0502020204030204" pitchFamily="34" charset="0"/>
            </a:endParaRPr>
          </a:p>
          <a:p>
            <a:pPr marL="342900" indent="-342900">
              <a:buFont typeface="Arial" panose="020B0604020202020204" pitchFamily="34" charset="0"/>
              <a:buChar char="•"/>
            </a:pPr>
            <a:r>
              <a:rPr lang="en-CA" sz="2000" b="1" dirty="0">
                <a:effectLst/>
                <a:latin typeface="Calibri  "/>
                <a:ea typeface="Calibri" panose="020F0502020204030204" pitchFamily="34" charset="0"/>
              </a:rPr>
              <a:t>Copy </a:t>
            </a:r>
            <a:r>
              <a:rPr lang="en-CA" sz="2000" dirty="0">
                <a:effectLst/>
                <a:latin typeface="Calibri  "/>
                <a:ea typeface="Calibri" panose="020F0502020204030204" pitchFamily="34" charset="0"/>
              </a:rPr>
              <a:t>info@chnaottawa.ca and </a:t>
            </a:r>
            <a:r>
              <a:rPr lang="en-CA" sz="2000" dirty="0">
                <a:effectLst/>
                <a:highlight>
                  <a:srgbClr val="FFFFFF"/>
                </a:highlight>
                <a:latin typeface="Calibri  "/>
                <a:ea typeface="Arial" panose="020B0604020202020204" pitchFamily="34" charset="0"/>
              </a:rPr>
              <a:t>Jeff.Leiper@ottawa.ca</a:t>
            </a:r>
            <a:r>
              <a:rPr lang="en-CA" sz="2000" dirty="0">
                <a:effectLst/>
                <a:latin typeface="Calibri  "/>
                <a:ea typeface="Calibri" panose="020F0502020204030204" pitchFamily="34" charset="0"/>
              </a:rPr>
              <a:t>.</a:t>
            </a:r>
            <a:endParaRPr lang="en-CA" sz="2000" dirty="0">
              <a:latin typeface="Calibri  "/>
              <a:ea typeface="Calibri" panose="020F050202020403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06DD54-A347-4F4F-8A77-102ADE85D29B}"/>
              </a:ext>
            </a:extLst>
          </p:cNvPr>
          <p:cNvPicPr>
            <a:picLocks noChangeAspect="1"/>
          </p:cNvPicPr>
          <p:nvPr/>
        </p:nvPicPr>
        <p:blipFill rotWithShape="1">
          <a:blip r:embed="rId5">
            <a:extLst>
              <a:ext uri="{28A0092B-C50C-407E-A947-70E740481C1C}">
                <a14:useLocalDpi xmlns:a14="http://schemas.microsoft.com/office/drawing/2010/main" val="0"/>
              </a:ext>
            </a:extLst>
          </a:blip>
          <a:srcRect l="15187" r="21369" b="-3"/>
          <a:stretch/>
        </p:blipFill>
        <p:spPr>
          <a:xfrm>
            <a:off x="4483341" y="799352"/>
            <a:ext cx="4069057" cy="5259296"/>
          </a:xfrm>
          <a:prstGeom prst="rect">
            <a:avLst/>
          </a:prstGeom>
        </p:spPr>
      </p:pic>
    </p:spTree>
    <p:extLst>
      <p:ext uri="{BB962C8B-B14F-4D97-AF65-F5344CB8AC3E}">
        <p14:creationId xmlns:p14="http://schemas.microsoft.com/office/powerpoint/2010/main" val="338822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65D8-E5B2-7045-A7CD-A2EA01284C6A}"/>
              </a:ext>
            </a:extLst>
          </p:cNvPr>
          <p:cNvSpPr>
            <a:spLocks noGrp="1"/>
          </p:cNvSpPr>
          <p:nvPr>
            <p:ph type="title"/>
          </p:nvPr>
        </p:nvSpPr>
        <p:spPr>
          <a:xfrm>
            <a:off x="126242" y="165147"/>
            <a:ext cx="9017758" cy="1470025"/>
          </a:xfrm>
        </p:spPr>
        <p:txBody>
          <a:bodyPr/>
          <a:lstStyle/>
          <a:p>
            <a:br>
              <a:rPr lang="en-CA" b="1" dirty="0">
                <a:latin typeface="Calibri   "/>
              </a:rPr>
            </a:br>
            <a:r>
              <a:rPr lang="en-CA" sz="3200" b="1" dirty="0">
                <a:latin typeface="Calibri   "/>
              </a:rPr>
              <a:t>New Campus Development (NCD) – 2of4 Strategies </a:t>
            </a:r>
            <a:br>
              <a:rPr lang="en-CA" sz="4400" b="1" dirty="0">
                <a:latin typeface="Calibri   "/>
              </a:rPr>
            </a:br>
            <a:r>
              <a:rPr lang="en-CA" sz="2400" i="1" dirty="0">
                <a:latin typeface="Calibri   "/>
              </a:rPr>
              <a:t>Luanne </a:t>
            </a:r>
            <a:r>
              <a:rPr lang="en-CA" sz="2400" i="1" dirty="0" err="1">
                <a:latin typeface="Calibri   "/>
              </a:rPr>
              <a:t>Calcutt</a:t>
            </a:r>
            <a:br>
              <a:rPr lang="en-CA" sz="4400" dirty="0">
                <a:latin typeface="Calibri   "/>
              </a:rPr>
            </a:br>
            <a:endParaRPr lang="en-CA" dirty="0"/>
          </a:p>
        </p:txBody>
      </p:sp>
      <p:sp>
        <p:nvSpPr>
          <p:cNvPr id="3" name="Content Placeholder 2">
            <a:extLst>
              <a:ext uri="{FF2B5EF4-FFF2-40B4-BE49-F238E27FC236}">
                <a16:creationId xmlns:a16="http://schemas.microsoft.com/office/drawing/2014/main" id="{F5A2459C-65C2-2D2B-34A2-C19BA8BBECF9}"/>
              </a:ext>
            </a:extLst>
          </p:cNvPr>
          <p:cNvSpPr>
            <a:spLocks noGrp="1"/>
          </p:cNvSpPr>
          <p:nvPr>
            <p:ph idx="1"/>
          </p:nvPr>
        </p:nvSpPr>
        <p:spPr>
          <a:xfrm>
            <a:off x="591344" y="1488831"/>
            <a:ext cx="7886700" cy="4682599"/>
          </a:xfrm>
        </p:spPr>
        <p:txBody>
          <a:bodyPr/>
          <a:lstStyle/>
          <a:p>
            <a:pPr marL="514350" indent="-514350">
              <a:buFont typeface="+mj-lt"/>
              <a:buAutoNum type="arabicPeriod"/>
            </a:pPr>
            <a:r>
              <a:rPr lang="en-US" sz="2400" b="1" i="1" dirty="0" err="1">
                <a:solidFill>
                  <a:srgbClr val="0070C0"/>
                </a:solidFill>
              </a:rPr>
              <a:t>Neighbourhood</a:t>
            </a:r>
            <a:r>
              <a:rPr lang="en-US" sz="2400" b="1" i="1" dirty="0">
                <a:solidFill>
                  <a:srgbClr val="0070C0"/>
                </a:solidFill>
              </a:rPr>
              <a:t> Traffic Management Strategy</a:t>
            </a:r>
          </a:p>
          <a:p>
            <a:r>
              <a:rPr lang="en-US" sz="2000" b="1" i="1" dirty="0"/>
              <a:t>         </a:t>
            </a:r>
            <a:r>
              <a:rPr lang="en-US" sz="2400" b="1" i="1" dirty="0">
                <a:solidFill>
                  <a:schemeClr val="accent2"/>
                </a:solidFill>
              </a:rPr>
              <a:t>Consultant Parson’s Position</a:t>
            </a:r>
          </a:p>
          <a:p>
            <a:pPr marL="1028700" lvl="1" indent="-342900"/>
            <a:r>
              <a:rPr lang="en-CA" sz="2000" dirty="0">
                <a:latin typeface="Calibri  "/>
              </a:rPr>
              <a:t>‘City must remain steadfast’,  ‘CAs must be flexible’, ‘TOH must be vigilant’,  Potential solutions must be ‘bold, strategic’</a:t>
            </a:r>
          </a:p>
          <a:p>
            <a:pPr marL="1028700" lvl="1" indent="-342900"/>
            <a:r>
              <a:rPr lang="en-CA" b="1" i="1" dirty="0">
                <a:solidFill>
                  <a:schemeClr val="accent2"/>
                </a:solidFill>
                <a:latin typeface="Calibri  "/>
              </a:rPr>
              <a:t>Parkdale:</a:t>
            </a:r>
          </a:p>
          <a:p>
            <a:pPr marL="1485900" lvl="2" indent="-342900"/>
            <a:r>
              <a:rPr lang="en-US" b="0" dirty="0">
                <a:solidFill>
                  <a:srgbClr val="26282A"/>
                </a:solidFill>
                <a:effectLst/>
                <a:latin typeface="Calibri  "/>
                <a:cs typeface="Calibri" panose="020F0502020204030204" pitchFamily="34" charset="0"/>
              </a:rPr>
              <a:t>Be realistic and temper expectations – references to TMP</a:t>
            </a:r>
          </a:p>
          <a:p>
            <a:pPr marL="1485900" lvl="2" indent="-342900"/>
            <a:r>
              <a:rPr lang="en-US" b="0" dirty="0">
                <a:solidFill>
                  <a:srgbClr val="26282A"/>
                </a:solidFill>
                <a:effectLst/>
                <a:latin typeface="Calibri  "/>
                <a:cs typeface="Calibri" panose="020F0502020204030204" pitchFamily="34" charset="0"/>
              </a:rPr>
              <a:t>Parkdale is an arterial road, adjacent to the freeway, so just get on with it</a:t>
            </a:r>
            <a:endParaRPr lang="en-CA" dirty="0">
              <a:latin typeface="Calibri  "/>
            </a:endParaRPr>
          </a:p>
          <a:p>
            <a:pPr marL="1485900" lvl="2" indent="-342900"/>
            <a:r>
              <a:rPr lang="en-CA" dirty="0">
                <a:latin typeface="Calibri  "/>
              </a:rPr>
              <a:t>Parkdale is ‘nuanced’ in terms of the policy position versus residents’ concerns</a:t>
            </a:r>
          </a:p>
          <a:p>
            <a:pPr marL="1485900" lvl="2" indent="-342900"/>
            <a:r>
              <a:rPr lang="en-CA" dirty="0">
                <a:latin typeface="Calibri  "/>
              </a:rPr>
              <a:t>Campus is no longer fronting Parkdale therefore no more problem</a:t>
            </a:r>
          </a:p>
          <a:p>
            <a:pPr marL="1485900" lvl="2" indent="-342900"/>
            <a:r>
              <a:rPr lang="en-CA" dirty="0">
                <a:latin typeface="Calibri  "/>
              </a:rPr>
              <a:t>Parkdale is vulnerable but only in the ‘yellow’ zone of the analysis</a:t>
            </a:r>
          </a:p>
          <a:p>
            <a:pPr marL="1657350" lvl="2" indent="-514350"/>
            <a:endParaRPr lang="en-US" b="1" i="1" dirty="0"/>
          </a:p>
          <a:p>
            <a:endParaRPr lang="en-CA" dirty="0"/>
          </a:p>
        </p:txBody>
      </p:sp>
      <p:sp>
        <p:nvSpPr>
          <p:cNvPr id="4" name="Footer Placeholder 3">
            <a:extLst>
              <a:ext uri="{FF2B5EF4-FFF2-40B4-BE49-F238E27FC236}">
                <a16:creationId xmlns:a16="http://schemas.microsoft.com/office/drawing/2014/main" id="{49B49308-1662-2F52-2AC6-3979175849B7}"/>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2278250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A2459C-65C2-2D2B-34A2-C19BA8BBECF9}"/>
              </a:ext>
            </a:extLst>
          </p:cNvPr>
          <p:cNvSpPr>
            <a:spLocks noGrp="1"/>
          </p:cNvSpPr>
          <p:nvPr>
            <p:ph idx="1"/>
          </p:nvPr>
        </p:nvSpPr>
        <p:spPr>
          <a:xfrm>
            <a:off x="591344" y="293077"/>
            <a:ext cx="7886700" cy="5878353"/>
          </a:xfrm>
        </p:spPr>
        <p:txBody>
          <a:bodyPr/>
          <a:lstStyle/>
          <a:p>
            <a:pPr marL="514350" indent="-514350">
              <a:buFont typeface="+mj-lt"/>
              <a:buAutoNum type="arabicPeriod"/>
            </a:pPr>
            <a:r>
              <a:rPr lang="en-US" sz="2400" b="1" i="1" dirty="0" err="1">
                <a:solidFill>
                  <a:srgbClr val="0070C0"/>
                </a:solidFill>
              </a:rPr>
              <a:t>Neighbourhood</a:t>
            </a:r>
            <a:r>
              <a:rPr lang="en-US" sz="2400" b="1" i="1" dirty="0">
                <a:solidFill>
                  <a:srgbClr val="0070C0"/>
                </a:solidFill>
              </a:rPr>
              <a:t> Traffic Management Strategy</a:t>
            </a:r>
          </a:p>
          <a:p>
            <a:r>
              <a:rPr lang="en-US" sz="2400" b="1" i="1" dirty="0"/>
              <a:t>         </a:t>
            </a:r>
            <a:r>
              <a:rPr lang="en-US" sz="2400" b="1" i="1" dirty="0">
                <a:solidFill>
                  <a:schemeClr val="accent2"/>
                </a:solidFill>
              </a:rPr>
              <a:t>CHNA Response</a:t>
            </a:r>
            <a:r>
              <a:rPr lang="en-CA" sz="1100" dirty="0">
                <a:solidFill>
                  <a:schemeClr val="accent2"/>
                </a:solidFill>
              </a:rPr>
              <a:t>:</a:t>
            </a:r>
          </a:p>
          <a:p>
            <a:pPr marL="1028700" lvl="1" indent="-342900">
              <a:lnSpc>
                <a:spcPct val="107000"/>
              </a:lnSpc>
              <a:buFont typeface="Symbol" panose="05050102010706020507" pitchFamily="18" charset="2"/>
              <a:buChar char=""/>
            </a:pPr>
            <a:r>
              <a:rPr lang="en-CA" sz="2000" b="1" dirty="0">
                <a:effectLst/>
                <a:latin typeface="Calibri" panose="020F0502020204030204" pitchFamily="34" charset="0"/>
                <a:ea typeface="Calibri" panose="020F0502020204030204" pitchFamily="34" charset="0"/>
                <a:cs typeface="Times New Roman" panose="02020603050405020304" pitchFamily="18" charset="0"/>
              </a:rPr>
              <a:t>Focus on volume not just speed</a:t>
            </a:r>
            <a:r>
              <a:rPr lang="en-CA" sz="2000" dirty="0">
                <a:effectLst/>
                <a:latin typeface="Calibri" panose="020F0502020204030204" pitchFamily="34" charset="0"/>
                <a:ea typeface="Calibri" panose="020F0502020204030204" pitchFamily="34" charset="0"/>
                <a:cs typeface="Times New Roman" panose="02020603050405020304" pitchFamily="18" charset="0"/>
              </a:rPr>
              <a:t>:</a:t>
            </a:r>
          </a:p>
          <a:p>
            <a:pPr marL="1200150" lvl="2" indent="-285750">
              <a:lnSpc>
                <a:spcPct val="107000"/>
              </a:lnSpc>
              <a:buFont typeface="Courier New" panose="02070309020205020404" pitchFamily="49" charset="0"/>
              <a:buChar char="o"/>
            </a:pPr>
            <a:r>
              <a:rPr lang="en-CA" i="1" dirty="0">
                <a:effectLst/>
                <a:latin typeface="Calibri" panose="020F0502020204030204" pitchFamily="34" charset="0"/>
                <a:ea typeface="Calibri" panose="020F0502020204030204" pitchFamily="34" charset="0"/>
                <a:cs typeface="Times New Roman" panose="02020603050405020304" pitchFamily="18" charset="0"/>
              </a:rPr>
              <a:t>Average Annual Daily Traffic (AADT):</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CA" dirty="0">
                <a:effectLst/>
                <a:latin typeface="Calibri" panose="020F0502020204030204" pitchFamily="34" charset="0"/>
                <a:ea typeface="Calibri" panose="020F0502020204030204" pitchFamily="34" charset="0"/>
                <a:cs typeface="Times New Roman" panose="02020603050405020304" pitchFamily="18" charset="0"/>
              </a:rPr>
              <a:t>15,500 on Parkdale vs 5,000 on Rochester; 8,500 on Booth</a:t>
            </a:r>
          </a:p>
          <a:p>
            <a:pPr marL="1028700" lvl="1" indent="-342900">
              <a:lnSpc>
                <a:spcPct val="107000"/>
              </a:lnSpc>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C</a:t>
            </a:r>
            <a:r>
              <a:rPr lang="en-US" sz="2000" b="1" dirty="0">
                <a:effectLst/>
                <a:latin typeface="Calibri" panose="020F0502020204030204" pitchFamily="34" charset="0"/>
                <a:ea typeface="Calibri" panose="020F0502020204030204" pitchFamily="34" charset="0"/>
                <a:cs typeface="Times New Roman" panose="02020603050405020304" pitchFamily="18" charset="0"/>
              </a:rPr>
              <a:t>onsider alternate routes beyond just Parkdale to access the 417</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Additional infrastructure to handle future increase in volumes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e.g. Raymond St. connection to 417 WB off ramps at Bronson to access Booth and Rochester </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1028700" lvl="1" indent="-342900">
              <a:lnSpc>
                <a:spcPct val="107000"/>
              </a:lnSpc>
              <a:spcAft>
                <a:spcPts val="80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Include a statement to reflect continued impact of the existing Campus on CHN.</a:t>
            </a:r>
            <a:endParaRPr lang="en-CA"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Footer Placeholder 3">
            <a:extLst>
              <a:ext uri="{FF2B5EF4-FFF2-40B4-BE49-F238E27FC236}">
                <a16:creationId xmlns:a16="http://schemas.microsoft.com/office/drawing/2014/main" id="{49B49308-1662-2F52-2AC6-3979175849B7}"/>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2388693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A2459C-65C2-2D2B-34A2-C19BA8BBECF9}"/>
              </a:ext>
            </a:extLst>
          </p:cNvPr>
          <p:cNvSpPr>
            <a:spLocks noGrp="1"/>
          </p:cNvSpPr>
          <p:nvPr>
            <p:ph idx="1"/>
          </p:nvPr>
        </p:nvSpPr>
        <p:spPr>
          <a:xfrm>
            <a:off x="591344" y="351693"/>
            <a:ext cx="7886700" cy="5819738"/>
          </a:xfrm>
        </p:spPr>
        <p:txBody>
          <a:bodyPr/>
          <a:lstStyle/>
          <a:p>
            <a:pPr marL="514350" indent="-514350">
              <a:buFont typeface="+mj-lt"/>
              <a:buAutoNum type="arabicPeriod" startAt="2"/>
            </a:pPr>
            <a:r>
              <a:rPr lang="en-US" sz="2800" b="1" i="1" dirty="0">
                <a:solidFill>
                  <a:srgbClr val="0070C0"/>
                </a:solidFill>
              </a:rPr>
              <a:t>Offsite Parking Strategy</a:t>
            </a:r>
          </a:p>
          <a:p>
            <a:pPr marL="1028700" lvl="1" indent="-342900">
              <a:lnSpc>
                <a:spcPct val="107000"/>
              </a:lnSpc>
              <a:spcAft>
                <a:spcPts val="800"/>
              </a:spcAft>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Times New Roman" panose="02020603050405020304" pitchFamily="18" charset="0"/>
              </a:rPr>
              <a:t>Currently (existing campus) off-site parking is low</a:t>
            </a:r>
          </a:p>
          <a:p>
            <a:pPr marL="1485900" lvl="2" indent="-342900">
              <a:lnSpc>
                <a:spcPct val="107000"/>
              </a:lnSpc>
              <a:spcAft>
                <a:spcPts val="800"/>
              </a:spcAft>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Times New Roman" panose="02020603050405020304" pitchFamily="18" charset="0"/>
              </a:rPr>
              <a:t>&lt;40% occupancy (i.e., withing a 600m radius)</a:t>
            </a:r>
          </a:p>
          <a:p>
            <a:pPr marL="1028700" lvl="1" indent="-342900">
              <a:lnSpc>
                <a:spcPct val="107000"/>
              </a:lnSpc>
              <a:spcAft>
                <a:spcPts val="80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Looking at overlay rings for new campus, of 400m, 800m and 1.2km</a:t>
            </a:r>
          </a:p>
          <a:p>
            <a:pPr marL="1028700" lvl="1" indent="-342900">
              <a:lnSpc>
                <a:spcPct val="107000"/>
              </a:lnSpc>
              <a:spcAft>
                <a:spcPts val="80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Numerous streets included in current/new campus overlay rings (think Venn </a:t>
            </a:r>
            <a:r>
              <a:rPr lang="en-CA" dirty="0">
                <a:effectLst/>
                <a:latin typeface="Calibri" panose="020F0502020204030204" pitchFamily="34" charset="0"/>
                <a:ea typeface="Calibri" panose="020F0502020204030204" pitchFamily="34" charset="0"/>
                <a:cs typeface="Times New Roman" panose="02020603050405020304" pitchFamily="18" charset="0"/>
              </a:rPr>
              <a:t>diagram); Old Irving, Sherwood, Bayswater, Fairmont, Gwynne, </a:t>
            </a:r>
            <a:r>
              <a:rPr lang="en-CA" dirty="0">
                <a:latin typeface="Calibri" panose="020F0502020204030204" pitchFamily="34" charset="0"/>
                <a:ea typeface="Calibri" panose="020F0502020204030204" pitchFamily="34" charset="0"/>
                <a:cs typeface="Times New Roman" panose="02020603050405020304" pitchFamily="18" charset="0"/>
              </a:rPr>
              <a:t>etc. </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9B49308-1662-2F52-2AC6-3979175849B7}"/>
              </a:ext>
            </a:extLst>
          </p:cNvPr>
          <p:cNvSpPr>
            <a:spLocks noGrp="1"/>
          </p:cNvSpPr>
          <p:nvPr>
            <p:ph type="ftr" sz="quarter" idx="11"/>
          </p:nvPr>
        </p:nvSpPr>
        <p:spPr/>
        <p:txBody>
          <a:bodyPr/>
          <a:lstStyle/>
          <a:p>
            <a:pPr>
              <a:defRPr/>
            </a:pPr>
            <a:r>
              <a:rPr lang="en-US"/>
              <a:t>Civic Hospital Neighbourhood Association</a:t>
            </a:r>
            <a:endParaRPr lang="en-US" dirty="0"/>
          </a:p>
        </p:txBody>
      </p:sp>
    </p:spTree>
    <p:extLst>
      <p:ext uri="{BB962C8B-B14F-4D97-AF65-F5344CB8AC3E}">
        <p14:creationId xmlns:p14="http://schemas.microsoft.com/office/powerpoint/2010/main" val="1212365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a:spLocks noGrp="1"/>
          </p:cNvSpPr>
          <p:nvPr>
            <p:ph type="subTitle" idx="1"/>
          </p:nvPr>
        </p:nvSpPr>
        <p:spPr bwMode="auto">
          <a:xfrm>
            <a:off x="1143000" y="4478338"/>
            <a:ext cx="6858000" cy="1655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eaLnBrk="1" hangingPunct="1"/>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ADJOURNMENT</a:t>
            </a:r>
          </a:p>
        </p:txBody>
      </p:sp>
      <p:sp>
        <p:nvSpPr>
          <p:cNvPr id="3" name="Footer Placeholder 2"/>
          <p:cNvSpPr>
            <a:spLocks noGrp="1"/>
          </p:cNvSpPr>
          <p:nvPr>
            <p:ph type="ftr" sz="quarter" idx="11"/>
          </p:nvPr>
        </p:nvSpPr>
        <p:spPr/>
        <p:txBody>
          <a:bodyPr/>
          <a:lstStyle/>
          <a:p>
            <a:pPr>
              <a:defRPr/>
            </a:pPr>
            <a:r>
              <a:rPr lang="en-US"/>
              <a:t>Civic Hospital Neighbourhood Association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2" y="-688709"/>
            <a:ext cx="8128704" cy="6096528"/>
          </a:xfrm>
          <a:prstGeom prst="rect">
            <a:avLst/>
          </a:prstGeom>
        </p:spPr>
      </p:pic>
    </p:spTree>
    <p:extLst>
      <p:ext uri="{BB962C8B-B14F-4D97-AF65-F5344CB8AC3E}">
        <p14:creationId xmlns:p14="http://schemas.microsoft.com/office/powerpoint/2010/main" val="399642937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26242" y="165147"/>
            <a:ext cx="9017758" cy="596853"/>
          </a:xfrm>
        </p:spPr>
        <p:txBody>
          <a:bodyPr/>
          <a:lstStyle/>
          <a:p>
            <a:pPr eaLnBrk="1" hangingPunct="1"/>
            <a:r>
              <a:rPr lang="en-US" dirty="0">
                <a:solidFill>
                  <a:srgbClr val="558ED5"/>
                </a:solidFill>
              </a:rPr>
              <a:t>CHNA Agenda</a:t>
            </a:r>
          </a:p>
        </p:txBody>
      </p:sp>
      <p:sp>
        <p:nvSpPr>
          <p:cNvPr id="14338" name="Content Placeholder 2"/>
          <p:cNvSpPr>
            <a:spLocks noGrp="1"/>
          </p:cNvSpPr>
          <p:nvPr>
            <p:ph idx="1"/>
          </p:nvPr>
        </p:nvSpPr>
        <p:spPr>
          <a:xfrm>
            <a:off x="266700" y="761999"/>
            <a:ext cx="8751058" cy="5930853"/>
          </a:xfrm>
        </p:spPr>
        <p:txBody>
          <a:bodyPr/>
          <a:lstStyle/>
          <a:p>
            <a:pPr eaLnBrk="1" hangingPunct="1"/>
            <a:r>
              <a:rPr lang="en-CA" sz="2400" b="1" dirty="0">
                <a:latin typeface="Calibri   "/>
              </a:rPr>
              <a:t>Review of Agenda and General Remarks: </a:t>
            </a:r>
            <a:r>
              <a:rPr lang="en-CA" sz="2400" dirty="0">
                <a:latin typeface="Calibri   "/>
              </a:rPr>
              <a:t>Karen Wright, President </a:t>
            </a:r>
          </a:p>
          <a:p>
            <a:pPr eaLnBrk="1" hangingPunct="1"/>
            <a:r>
              <a:rPr lang="en-CA" sz="2400" b="1" dirty="0">
                <a:latin typeface="Calibri   "/>
              </a:rPr>
              <a:t>Planning and Development Update: </a:t>
            </a:r>
            <a:r>
              <a:rPr lang="en-CA" sz="2400" dirty="0">
                <a:latin typeface="Calibri   "/>
              </a:rPr>
              <a:t> Karen Wright</a:t>
            </a:r>
          </a:p>
          <a:p>
            <a:pPr lvl="1" indent="0" eaLnBrk="1" hangingPunct="1">
              <a:buNone/>
            </a:pPr>
            <a:r>
              <a:rPr lang="en-CA" sz="2000" dirty="0">
                <a:latin typeface="Calibri   "/>
              </a:rPr>
              <a:t>Provincial Development Legislation</a:t>
            </a:r>
          </a:p>
          <a:p>
            <a:pPr eaLnBrk="1" hangingPunct="1"/>
            <a:r>
              <a:rPr lang="en-CA" sz="2400" b="1" dirty="0" err="1">
                <a:latin typeface="Calibri   "/>
              </a:rPr>
              <a:t>Kitchissippi</a:t>
            </a:r>
            <a:r>
              <a:rPr lang="en-CA" sz="2400" b="1" dirty="0">
                <a:latin typeface="Calibri   "/>
              </a:rPr>
              <a:t> Ward Update/Q&amp;A : </a:t>
            </a:r>
            <a:r>
              <a:rPr lang="en-CA" sz="2400" dirty="0">
                <a:latin typeface="Calibri   "/>
              </a:rPr>
              <a:t>Councillor Jeff Leiper</a:t>
            </a:r>
            <a:endParaRPr lang="en-CA" sz="2400" b="1" dirty="0">
              <a:latin typeface="Calibri   "/>
            </a:endParaRPr>
          </a:p>
          <a:p>
            <a:pPr eaLnBrk="1" hangingPunct="1"/>
            <a:r>
              <a:rPr lang="en-CA" sz="2400" b="1" dirty="0">
                <a:latin typeface="Calibri   "/>
              </a:rPr>
              <a:t>Events and Environment: </a:t>
            </a:r>
            <a:r>
              <a:rPr lang="en-CA" sz="2400" dirty="0">
                <a:latin typeface="Calibri   "/>
              </a:rPr>
              <a:t>Karen Wright, Laurel McIvor &amp; Susan </a:t>
            </a:r>
            <a:r>
              <a:rPr lang="en-CA" sz="2400" dirty="0" err="1">
                <a:latin typeface="Calibri   "/>
              </a:rPr>
              <a:t>Chell</a:t>
            </a:r>
            <a:r>
              <a:rPr lang="en-CA" sz="2400" dirty="0">
                <a:latin typeface="Calibri   "/>
              </a:rPr>
              <a:t> </a:t>
            </a:r>
          </a:p>
          <a:p>
            <a:pPr lvl="1" indent="0" eaLnBrk="1" hangingPunct="1">
              <a:buNone/>
            </a:pPr>
            <a:r>
              <a:rPr lang="en-CA" sz="2000" dirty="0">
                <a:latin typeface="Calibri   "/>
              </a:rPr>
              <a:t>Garage Sale, All Candidates </a:t>
            </a:r>
          </a:p>
          <a:p>
            <a:pPr lvl="1" indent="0" eaLnBrk="1" hangingPunct="1">
              <a:buNone/>
            </a:pPr>
            <a:r>
              <a:rPr lang="en-CA" sz="2000" dirty="0">
                <a:latin typeface="Calibri   "/>
              </a:rPr>
              <a:t>Garden Party, Tree Walk, Spongy Moth Program</a:t>
            </a:r>
          </a:p>
          <a:p>
            <a:pPr lvl="1" indent="0" eaLnBrk="1" hangingPunct="1">
              <a:buNone/>
            </a:pPr>
            <a:r>
              <a:rPr lang="en-CA" sz="2000" dirty="0">
                <a:latin typeface="Calibri   "/>
              </a:rPr>
              <a:t>Pumpkins in the Park</a:t>
            </a:r>
          </a:p>
          <a:p>
            <a:pPr lvl="1" indent="0" eaLnBrk="1" hangingPunct="1">
              <a:buNone/>
            </a:pPr>
            <a:r>
              <a:rPr lang="en-CA" sz="2000" dirty="0">
                <a:latin typeface="Calibri   "/>
              </a:rPr>
              <a:t>Upcoming History Night</a:t>
            </a:r>
          </a:p>
          <a:p>
            <a:pPr eaLnBrk="1" hangingPunct="1"/>
            <a:r>
              <a:rPr lang="en-CA" sz="2400" b="1" dirty="0">
                <a:latin typeface="Calibri   "/>
              </a:rPr>
              <a:t>Election Time- CHNA Board: </a:t>
            </a:r>
            <a:r>
              <a:rPr lang="en-CA" sz="2400" dirty="0">
                <a:latin typeface="Calibri   "/>
              </a:rPr>
              <a:t>Karen Wright</a:t>
            </a:r>
          </a:p>
          <a:p>
            <a:pPr eaLnBrk="1" hangingPunct="1"/>
            <a:r>
              <a:rPr lang="en-US" sz="2400" b="1" dirty="0">
                <a:latin typeface="Calibri   "/>
              </a:rPr>
              <a:t>Finance </a:t>
            </a:r>
            <a:r>
              <a:rPr lang="en-CA" sz="2400" b="1" dirty="0">
                <a:latin typeface="Calibri   "/>
              </a:rPr>
              <a:t>Snapshot: </a:t>
            </a:r>
            <a:r>
              <a:rPr lang="en-CA" sz="2400" dirty="0">
                <a:latin typeface="Calibri   "/>
              </a:rPr>
              <a:t> Julie </a:t>
            </a:r>
            <a:r>
              <a:rPr lang="en-CA" sz="2400" dirty="0" err="1">
                <a:latin typeface="Calibri   "/>
              </a:rPr>
              <a:t>Westall</a:t>
            </a:r>
            <a:r>
              <a:rPr lang="en-CA" sz="2400" dirty="0">
                <a:latin typeface="Calibri   "/>
              </a:rPr>
              <a:t> - Treasurer</a:t>
            </a:r>
          </a:p>
          <a:p>
            <a:pPr eaLnBrk="1" hangingPunct="1"/>
            <a:r>
              <a:rPr lang="en-CA" sz="2400" b="1" dirty="0">
                <a:latin typeface="Calibri   "/>
              </a:rPr>
              <a:t>1081 Carling Subcommittee: </a:t>
            </a:r>
            <a:r>
              <a:rPr lang="en-CA" sz="2400" dirty="0">
                <a:latin typeface="Calibri   "/>
              </a:rPr>
              <a:t>Luanne </a:t>
            </a:r>
            <a:r>
              <a:rPr lang="en-CA" sz="2400" dirty="0" err="1">
                <a:latin typeface="Calibri   "/>
              </a:rPr>
              <a:t>Calcutt</a:t>
            </a:r>
            <a:r>
              <a:rPr lang="en-CA" sz="2400" dirty="0">
                <a:latin typeface="Calibri   "/>
              </a:rPr>
              <a:t> – Board Liaison</a:t>
            </a:r>
          </a:p>
          <a:p>
            <a:pPr eaLnBrk="1" hangingPunct="1"/>
            <a:r>
              <a:rPr lang="en-CA" sz="2400" b="1" dirty="0">
                <a:latin typeface="Calibri   "/>
              </a:rPr>
              <a:t>New Civic: </a:t>
            </a:r>
            <a:r>
              <a:rPr lang="en-CA" sz="2400" dirty="0">
                <a:latin typeface="Calibri   "/>
              </a:rPr>
              <a:t> Luanne </a:t>
            </a:r>
            <a:r>
              <a:rPr lang="en-CA" sz="2400" dirty="0" err="1">
                <a:latin typeface="Calibri   "/>
              </a:rPr>
              <a:t>Calcutt</a:t>
            </a:r>
            <a:r>
              <a:rPr lang="en-CA" sz="2400" dirty="0">
                <a:latin typeface="Calibri   "/>
              </a:rPr>
              <a:t> - Transportation</a:t>
            </a:r>
          </a:p>
          <a:p>
            <a:pPr eaLnBrk="1" hangingPunct="1"/>
            <a:r>
              <a:rPr lang="en-CA" sz="2400" b="1" dirty="0">
                <a:latin typeface="Calibri   "/>
              </a:rPr>
              <a:t>Adjournment</a:t>
            </a:r>
            <a:endParaRPr lang="en-CA" sz="2400" dirty="0">
              <a:latin typeface="Calibri   "/>
            </a:endParaRPr>
          </a:p>
          <a:p>
            <a:pPr eaLnBrk="1" hangingPunct="1"/>
            <a:endParaRPr lang="en-CA" sz="1800" b="1" dirty="0"/>
          </a:p>
        </p:txBody>
      </p:sp>
      <p:sp>
        <p:nvSpPr>
          <p:cNvPr id="4" name="Footer Placeholder 2">
            <a:extLst>
              <a:ext uri="{FF2B5EF4-FFF2-40B4-BE49-F238E27FC236}">
                <a16:creationId xmlns:a16="http://schemas.microsoft.com/office/drawing/2014/main" id="{4D105C26-6AFE-4776-BD13-1B8CDAF58856}"/>
              </a:ext>
            </a:extLst>
          </p:cNvPr>
          <p:cNvSpPr>
            <a:spLocks noGrp="1"/>
          </p:cNvSpPr>
          <p:nvPr>
            <p:ph type="ftr" sz="quarter" idx="11"/>
          </p:nvPr>
        </p:nvSpPr>
        <p:spPr bwMode="auto">
          <a:xfrm>
            <a:off x="2854325" y="6356350"/>
            <a:ext cx="33607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8B8B8B"/>
                </a:solidFill>
                <a:ea typeface="Lucida Sans Unicode" panose="020B0602030504020204" pitchFamily="34" charset="0"/>
                <a:cs typeface="Tahoma" panose="020B0604030504040204" pitchFamily="34" charset="0"/>
              </a:rPr>
              <a:t>Civic Hospital </a:t>
            </a:r>
            <a:r>
              <a:rPr lang="en-US" altLang="en-US" dirty="0" err="1">
                <a:solidFill>
                  <a:srgbClr val="8B8B8B"/>
                </a:solidFill>
                <a:ea typeface="Lucida Sans Unicode" panose="020B0602030504020204" pitchFamily="34" charset="0"/>
                <a:cs typeface="Tahoma" panose="020B0604030504040204" pitchFamily="34" charset="0"/>
              </a:rPr>
              <a:t>Neighbourhood</a:t>
            </a:r>
            <a:r>
              <a:rPr lang="en-US" altLang="en-US" dirty="0">
                <a:solidFill>
                  <a:srgbClr val="8B8B8B"/>
                </a:solidFill>
                <a:ea typeface="Lucida Sans Unicode" panose="020B0602030504020204" pitchFamily="34" charset="0"/>
                <a:cs typeface="Tahoma" panose="020B0604030504040204" pitchFamily="34" charset="0"/>
              </a:rPr>
              <a:t> Association</a:t>
            </a:r>
            <a:endParaRPr altLang="en-US" dirty="0">
              <a:solidFill>
                <a:srgbClr val="8B8B8B"/>
              </a:solidFill>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347582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8" name="Rectangle 27">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8BAD9E9-7FB5-4FF4-AB13-9ECBC5FC0918}"/>
              </a:ext>
            </a:extLst>
          </p:cNvPr>
          <p:cNvSpPr>
            <a:spLocks noGrp="1"/>
          </p:cNvSpPr>
          <p:nvPr>
            <p:ph type="title"/>
          </p:nvPr>
        </p:nvSpPr>
        <p:spPr>
          <a:xfrm>
            <a:off x="413147" y="365125"/>
            <a:ext cx="8317705" cy="1325563"/>
          </a:xfrm>
        </p:spPr>
        <p:txBody>
          <a:bodyPr>
            <a:normAutofit fontScale="90000"/>
          </a:bodyPr>
          <a:lstStyle/>
          <a:p>
            <a:r>
              <a:rPr lang="en-US" sz="5400" b="1" dirty="0">
                <a:latin typeface="Calibri  "/>
              </a:rPr>
              <a:t>Planning and Development</a:t>
            </a:r>
            <a:br>
              <a:rPr lang="en-US" sz="3500" b="1" dirty="0">
                <a:latin typeface="Roboto" panose="02000000000000000000" pitchFamily="2" charset="0"/>
              </a:rPr>
            </a:br>
            <a:endParaRPr lang="en-CA" sz="3500" dirty="0"/>
          </a:p>
        </p:txBody>
      </p:sp>
      <p:sp>
        <p:nvSpPr>
          <p:cNvPr id="4" name="Footer Placeholder 3">
            <a:extLst>
              <a:ext uri="{FF2B5EF4-FFF2-40B4-BE49-F238E27FC236}">
                <a16:creationId xmlns:a16="http://schemas.microsoft.com/office/drawing/2014/main" id="{AF4B717B-0E20-46DC-BB4A-9FC4053F0199}"/>
              </a:ext>
            </a:extLst>
          </p:cNvPr>
          <p:cNvSpPr>
            <a:spLocks noGrp="1"/>
          </p:cNvSpPr>
          <p:nvPr>
            <p:ph type="ftr" sz="quarter" idx="11"/>
          </p:nvPr>
        </p:nvSpPr>
        <p:spPr>
          <a:xfrm>
            <a:off x="413146" y="6307200"/>
            <a:ext cx="8317706" cy="550800"/>
          </a:xfrm>
        </p:spPr>
        <p:txBody>
          <a:bodyPr>
            <a:normAutofit/>
          </a:bodyPr>
          <a:lstStyle/>
          <a:p>
            <a:pPr>
              <a:spcAft>
                <a:spcPts val="600"/>
              </a:spcAft>
              <a:defRPr/>
            </a:pPr>
            <a:r>
              <a:rPr lang="en-US" sz="900"/>
              <a:t>Civic Hospital Neighbourhood Association</a:t>
            </a:r>
          </a:p>
        </p:txBody>
      </p:sp>
      <p:graphicFrame>
        <p:nvGraphicFramePr>
          <p:cNvPr id="6" name="Content Placeholder 2">
            <a:extLst>
              <a:ext uri="{FF2B5EF4-FFF2-40B4-BE49-F238E27FC236}">
                <a16:creationId xmlns:a16="http://schemas.microsoft.com/office/drawing/2014/main" id="{E381908D-2EA5-4229-876D-8945F815844D}"/>
              </a:ext>
            </a:extLst>
          </p:cNvPr>
          <p:cNvGraphicFramePr>
            <a:graphicFrameLocks noGrp="1"/>
          </p:cNvGraphicFramePr>
          <p:nvPr>
            <p:ph idx="1"/>
            <p:extLst>
              <p:ext uri="{D42A27DB-BD31-4B8C-83A1-F6EECF244321}">
                <p14:modId xmlns:p14="http://schemas.microsoft.com/office/powerpoint/2010/main" val="1194628712"/>
              </p:ext>
            </p:extLst>
          </p:nvPr>
        </p:nvGraphicFramePr>
        <p:xfrm>
          <a:off x="410766" y="2133600"/>
          <a:ext cx="8320087"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86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txBox="1">
            <a:spLocks noGrp="1"/>
          </p:cNvSpPr>
          <p:nvPr>
            <p:ph type="title"/>
          </p:nvPr>
        </p:nvSpPr>
        <p:spPr>
          <a:xfrm>
            <a:off x="5598460" y="1783959"/>
            <a:ext cx="3187194" cy="1255803"/>
          </a:xfrm>
        </p:spPr>
        <p:txBody>
          <a:bodyPr vert="horz" lIns="91440" tIns="45720" rIns="91440" bIns="45720" rtlCol="0" anchor="b">
            <a:normAutofit fontScale="90000"/>
          </a:bodyPr>
          <a:lstStyle/>
          <a:p>
            <a:pPr eaLnBrk="1" hangingPunct="1">
              <a:lnSpc>
                <a:spcPct val="90000"/>
              </a:lnSpc>
            </a:pPr>
            <a:r>
              <a:rPr lang="en-US" altLang="en-US" sz="4700" i="1" dirty="0" err="1">
                <a:solidFill>
                  <a:schemeClr val="tx1"/>
                </a:solidFill>
                <a:latin typeface="+mj-lt"/>
                <a:ea typeface="+mj-ea"/>
                <a:cs typeface="+mj-cs"/>
              </a:rPr>
              <a:t>Councillor</a:t>
            </a:r>
            <a:r>
              <a:rPr lang="en-US" altLang="en-US" sz="4700" i="1" dirty="0">
                <a:solidFill>
                  <a:schemeClr val="tx1"/>
                </a:solidFill>
                <a:latin typeface="+mj-lt"/>
                <a:ea typeface="+mj-ea"/>
                <a:cs typeface="+mj-cs"/>
              </a:rPr>
              <a:t> Jeff Leiper</a:t>
            </a:r>
          </a:p>
        </p:txBody>
      </p:sp>
      <p:pic>
        <p:nvPicPr>
          <p:cNvPr id="2" name="Picture 1"/>
          <p:cNvPicPr>
            <a:picLocks noChangeAspect="1"/>
          </p:cNvPicPr>
          <p:nvPr/>
        </p:nvPicPr>
        <p:blipFill rotWithShape="1">
          <a:blip r:embed="rId3"/>
          <a:srcRect l="2579" r="8179" b="2"/>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1266" name="Footer Placeholder 2"/>
          <p:cNvSpPr>
            <a:spLocks noGrp="1"/>
          </p:cNvSpPr>
          <p:nvPr>
            <p:ph type="ftr" sz="quarter" idx="11"/>
          </p:nvPr>
        </p:nvSpPr>
        <p:spPr bwMode="auto">
          <a:xfrm>
            <a:off x="5598459" y="6199631"/>
            <a:ext cx="3065478"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defRPr/>
            </a:pPr>
            <a:r>
              <a:rPr lang="en-US" altLang="en-US" sz="1000" kern="1200">
                <a:solidFill>
                  <a:schemeClr val="tx1">
                    <a:alpha val="8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4096878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267"/>
                                        </p:tgtEl>
                                        <p:attrNameLst>
                                          <p:attrName>style.visibility</p:attrName>
                                        </p:attrNameLst>
                                      </p:cBhvr>
                                      <p:to>
                                        <p:strVal val="visible"/>
                                      </p:to>
                                    </p:set>
                                    <p:animEffect transition="in" filter="fade">
                                      <p:cBhvr>
                                        <p:cTn id="7" dur="7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2"/>
          <p:cNvSpPr txBox="1">
            <a:spLocks noGrp="1"/>
          </p:cNvSpPr>
          <p:nvPr>
            <p:ph type="title"/>
          </p:nvPr>
        </p:nvSpPr>
        <p:spPr>
          <a:xfrm>
            <a:off x="486696" y="629266"/>
            <a:ext cx="2629122" cy="1622321"/>
          </a:xfrm>
        </p:spPr>
        <p:txBody>
          <a:bodyPr>
            <a:normAutofit/>
          </a:bodyPr>
          <a:lstStyle/>
          <a:p>
            <a:pPr eaLnBrk="1">
              <a:lnSpc>
                <a:spcPct val="90000"/>
              </a:lnSpc>
            </a:pPr>
            <a:r>
              <a:rPr lang="en-CA" altLang="en-US" sz="3700" dirty="0">
                <a:latin typeface="Calibri" panose="020F0502020204030204" pitchFamily="34" charset="0"/>
                <a:ea typeface="MS Gothic" panose="020B0609070205080204" pitchFamily="49" charset="-128"/>
                <a:cs typeface="Arial" panose="020B0604020202020204" pitchFamily="34" charset="0"/>
              </a:rPr>
              <a:t>2022 Events</a:t>
            </a:r>
            <a:br>
              <a:rPr lang="en-CA" altLang="en-US" sz="3700" dirty="0">
                <a:latin typeface="Calibri" panose="020F0502020204030204" pitchFamily="34" charset="0"/>
                <a:ea typeface="MS Gothic" panose="020B0609070205080204" pitchFamily="49" charset="-128"/>
                <a:cs typeface="Arial" panose="020B0604020202020204" pitchFamily="34" charset="0"/>
              </a:rPr>
            </a:br>
            <a:endParaRPr lang="en-CA" altLang="en-US" sz="3700" dirty="0">
              <a:latin typeface="Calibri" panose="020F0502020204030204" pitchFamily="34" charset="0"/>
              <a:ea typeface="MS Gothic" panose="020B0609070205080204" pitchFamily="49" charset="-128"/>
              <a:cs typeface="Arial" panose="020B0604020202020204" pitchFamily="34" charset="0"/>
            </a:endParaRPr>
          </a:p>
        </p:txBody>
      </p:sp>
      <p:sp>
        <p:nvSpPr>
          <p:cNvPr id="2" name="Content Placeholder 1"/>
          <p:cNvSpPr>
            <a:spLocks noGrp="1"/>
          </p:cNvSpPr>
          <p:nvPr>
            <p:ph idx="1"/>
          </p:nvPr>
        </p:nvSpPr>
        <p:spPr>
          <a:xfrm>
            <a:off x="486698" y="2438400"/>
            <a:ext cx="2629120" cy="3785419"/>
          </a:xfrm>
        </p:spPr>
        <p:txBody>
          <a:bodyPr>
            <a:normAutofit/>
          </a:bodyPr>
          <a:lstStyle/>
          <a:p>
            <a:r>
              <a:rPr lang="en-US" sz="1700"/>
              <a:t> </a:t>
            </a:r>
          </a:p>
          <a:p>
            <a:endParaRPr lang="en-US" sz="1700"/>
          </a:p>
        </p:txBody>
      </p:sp>
      <p:sp>
        <p:nvSpPr>
          <p:cNvPr id="9224" name="Rectangle 92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5D24F7-68BA-41F6-8FD2-43C561D84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396" y="1903734"/>
            <a:ext cx="4514498" cy="3047286"/>
          </a:xfrm>
          <a:prstGeom prst="rect">
            <a:avLst/>
          </a:prstGeom>
          <a:effectLst/>
        </p:spPr>
      </p:pic>
      <p:sp>
        <p:nvSpPr>
          <p:cNvPr id="9218" name="Footer Placeholder 2"/>
          <p:cNvSpPr>
            <a:spLocks noGrp="1"/>
          </p:cNvSpPr>
          <p:nvPr>
            <p:ph type="ftr" sz="quarter" idx="11"/>
          </p:nvPr>
        </p:nvSpPr>
        <p:spPr bwMode="auto">
          <a:xfrm>
            <a:off x="3842766"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a:solidFill>
                  <a:srgbClr val="303030"/>
                </a:solidFill>
                <a:ea typeface="Lucida Sans Unicode" panose="020B0602030504020204" pitchFamily="34" charset="0"/>
                <a:cs typeface="Tahoma" panose="020B0604030504040204" pitchFamily="34" charset="0"/>
              </a:rPr>
              <a:t>Civic Hospital Neighbourhood Association</a:t>
            </a:r>
          </a:p>
        </p:txBody>
      </p:sp>
    </p:spTree>
    <p:extLst>
      <p:ext uri="{BB962C8B-B14F-4D97-AF65-F5344CB8AC3E}">
        <p14:creationId xmlns:p14="http://schemas.microsoft.com/office/powerpoint/2010/main" val="316843061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2"/>
          <p:cNvSpPr txBox="1">
            <a:spLocks noGrp="1"/>
          </p:cNvSpPr>
          <p:nvPr>
            <p:ph type="title"/>
          </p:nvPr>
        </p:nvSpPr>
        <p:spPr>
          <a:xfrm>
            <a:off x="486696" y="629266"/>
            <a:ext cx="2629122" cy="1622321"/>
          </a:xfrm>
        </p:spPr>
        <p:txBody>
          <a:bodyPr>
            <a:normAutofit/>
          </a:bodyPr>
          <a:lstStyle/>
          <a:p>
            <a:pPr eaLnBrk="1">
              <a:lnSpc>
                <a:spcPct val="90000"/>
              </a:lnSpc>
            </a:pPr>
            <a:r>
              <a:rPr lang="en-CA" altLang="en-US" sz="3400" dirty="0">
                <a:latin typeface="Calibri" panose="020F0502020204030204" pitchFamily="34" charset="0"/>
                <a:ea typeface="MS Gothic" panose="020B0609070205080204" pitchFamily="49" charset="-128"/>
                <a:cs typeface="Arial" panose="020B0604020202020204" pitchFamily="34" charset="0"/>
              </a:rPr>
              <a:t>Environment</a:t>
            </a:r>
            <a:br>
              <a:rPr lang="en-CA" altLang="en-US" sz="3400" dirty="0">
                <a:latin typeface="Calibri" panose="020F0502020204030204" pitchFamily="34" charset="0"/>
                <a:ea typeface="MS Gothic" panose="020B0609070205080204" pitchFamily="49" charset="-128"/>
                <a:cs typeface="Arial" panose="020B0604020202020204" pitchFamily="34" charset="0"/>
              </a:rPr>
            </a:br>
            <a:endParaRPr lang="en-CA" altLang="en-US" sz="3400" dirty="0">
              <a:latin typeface="Calibri" panose="020F0502020204030204" pitchFamily="34" charset="0"/>
              <a:ea typeface="MS Gothic" panose="020B0609070205080204" pitchFamily="49" charset="-128"/>
              <a:cs typeface="Arial" panose="020B0604020202020204" pitchFamily="34" charset="0"/>
            </a:endParaRPr>
          </a:p>
        </p:txBody>
      </p:sp>
      <p:sp>
        <p:nvSpPr>
          <p:cNvPr id="2" name="Content Placeholder 1"/>
          <p:cNvSpPr>
            <a:spLocks noGrp="1"/>
          </p:cNvSpPr>
          <p:nvPr>
            <p:ph idx="1"/>
          </p:nvPr>
        </p:nvSpPr>
        <p:spPr>
          <a:xfrm>
            <a:off x="486698" y="2438400"/>
            <a:ext cx="2629120" cy="3785419"/>
          </a:xfrm>
        </p:spPr>
        <p:txBody>
          <a:bodyPr>
            <a:normAutofit/>
          </a:bodyPr>
          <a:lstStyle/>
          <a:p>
            <a:r>
              <a:rPr lang="en-US" sz="1700"/>
              <a:t> </a:t>
            </a:r>
          </a:p>
          <a:p>
            <a:endParaRPr lang="en-US" sz="1700"/>
          </a:p>
        </p:txBody>
      </p:sp>
      <p:sp>
        <p:nvSpPr>
          <p:cNvPr id="9231" name="Rectangle 92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5D24F7-68BA-41F6-8FD2-43C561D8450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294412" y="807593"/>
            <a:ext cx="4034466" cy="5239568"/>
          </a:xfrm>
          <a:prstGeom prst="rect">
            <a:avLst/>
          </a:prstGeom>
          <a:effectLst/>
        </p:spPr>
      </p:pic>
      <p:sp>
        <p:nvSpPr>
          <p:cNvPr id="9218" name="Footer Placeholder 2"/>
          <p:cNvSpPr>
            <a:spLocks noGrp="1"/>
          </p:cNvSpPr>
          <p:nvPr>
            <p:ph type="ftr" sz="quarter" idx="11"/>
          </p:nvPr>
        </p:nvSpPr>
        <p:spPr bwMode="auto">
          <a:xfrm>
            <a:off x="3842766"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a:solidFill>
                  <a:srgbClr val="303030"/>
                </a:solidFill>
                <a:ea typeface="Lucida Sans Unicode" panose="020B0602030504020204" pitchFamily="34" charset="0"/>
                <a:cs typeface="Tahoma" panose="020B0604030504040204" pitchFamily="34" charset="0"/>
              </a:rPr>
              <a:t>Civic Hospital Neighbourhood Association</a:t>
            </a:r>
          </a:p>
        </p:txBody>
      </p:sp>
    </p:spTree>
    <p:extLst>
      <p:ext uri="{BB962C8B-B14F-4D97-AF65-F5344CB8AC3E}">
        <p14:creationId xmlns:p14="http://schemas.microsoft.com/office/powerpoint/2010/main" val="116083564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Rectangle 2"/>
          <p:cNvSpPr txBox="1">
            <a:spLocks noGrp="1"/>
          </p:cNvSpPr>
          <p:nvPr>
            <p:ph type="title"/>
          </p:nvPr>
        </p:nvSpPr>
        <p:spPr>
          <a:xfrm>
            <a:off x="486696" y="629266"/>
            <a:ext cx="2629122" cy="1622321"/>
          </a:xfrm>
        </p:spPr>
        <p:txBody>
          <a:bodyPr>
            <a:normAutofit/>
          </a:bodyPr>
          <a:lstStyle/>
          <a:p>
            <a:pPr eaLnBrk="1">
              <a:lnSpc>
                <a:spcPct val="90000"/>
              </a:lnSpc>
            </a:pPr>
            <a:r>
              <a:rPr lang="en-CA" altLang="en-US" sz="3400" dirty="0">
                <a:latin typeface="Calibri" panose="020F0502020204030204" pitchFamily="34" charset="0"/>
                <a:ea typeface="MS Gothic" panose="020B0609070205080204" pitchFamily="49" charset="-128"/>
                <a:cs typeface="Arial" panose="020B0604020202020204" pitchFamily="34" charset="0"/>
              </a:rPr>
              <a:t>Environment</a:t>
            </a:r>
            <a:br>
              <a:rPr lang="en-CA" altLang="en-US" sz="3400" dirty="0">
                <a:latin typeface="Calibri" panose="020F0502020204030204" pitchFamily="34" charset="0"/>
                <a:ea typeface="MS Gothic" panose="020B0609070205080204" pitchFamily="49" charset="-128"/>
                <a:cs typeface="Arial" panose="020B0604020202020204" pitchFamily="34" charset="0"/>
              </a:rPr>
            </a:br>
            <a:endParaRPr lang="en-CA" altLang="en-US" sz="3400" dirty="0">
              <a:latin typeface="Calibri" panose="020F0502020204030204" pitchFamily="34" charset="0"/>
              <a:ea typeface="MS Gothic" panose="020B0609070205080204" pitchFamily="49" charset="-128"/>
              <a:cs typeface="Arial" panose="020B0604020202020204" pitchFamily="34" charset="0"/>
            </a:endParaRPr>
          </a:p>
        </p:txBody>
      </p:sp>
      <p:sp>
        <p:nvSpPr>
          <p:cNvPr id="2" name="Content Placeholder 1"/>
          <p:cNvSpPr>
            <a:spLocks noGrp="1"/>
          </p:cNvSpPr>
          <p:nvPr>
            <p:ph idx="1"/>
          </p:nvPr>
        </p:nvSpPr>
        <p:spPr>
          <a:xfrm>
            <a:off x="486698" y="2438400"/>
            <a:ext cx="2629120" cy="3785419"/>
          </a:xfrm>
        </p:spPr>
        <p:txBody>
          <a:bodyPr>
            <a:normAutofit/>
          </a:bodyPr>
          <a:lstStyle/>
          <a:p>
            <a:r>
              <a:rPr lang="en-US" sz="1700"/>
              <a:t> </a:t>
            </a:r>
          </a:p>
          <a:p>
            <a:endParaRPr lang="en-US" sz="1700"/>
          </a:p>
        </p:txBody>
      </p:sp>
      <p:sp>
        <p:nvSpPr>
          <p:cNvPr id="9238" name="Rectangle 923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5D24F7-68BA-41F6-8FD2-43C561D8450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104476" y="807593"/>
            <a:ext cx="4414337" cy="5239568"/>
          </a:xfrm>
          <a:prstGeom prst="rect">
            <a:avLst/>
          </a:prstGeom>
          <a:effectLst/>
        </p:spPr>
      </p:pic>
      <p:sp>
        <p:nvSpPr>
          <p:cNvPr id="9218" name="Footer Placeholder 2"/>
          <p:cNvSpPr>
            <a:spLocks noGrp="1"/>
          </p:cNvSpPr>
          <p:nvPr>
            <p:ph type="ftr" sz="quarter" idx="11"/>
          </p:nvPr>
        </p:nvSpPr>
        <p:spPr bwMode="auto">
          <a:xfrm>
            <a:off x="3842766"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a:solidFill>
                  <a:srgbClr val="303030"/>
                </a:solidFill>
                <a:ea typeface="Lucida Sans Unicode" panose="020B0602030504020204" pitchFamily="34" charset="0"/>
                <a:cs typeface="Tahoma" panose="020B0604030504040204" pitchFamily="34" charset="0"/>
              </a:rPr>
              <a:t>Civic Hospital Neighbourhood Association</a:t>
            </a:r>
          </a:p>
        </p:txBody>
      </p:sp>
    </p:spTree>
    <p:extLst>
      <p:ext uri="{BB962C8B-B14F-4D97-AF65-F5344CB8AC3E}">
        <p14:creationId xmlns:p14="http://schemas.microsoft.com/office/powerpoint/2010/main" val="88469762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7" name="Rectangle 9246">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4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219" name="Rectangle 2"/>
          <p:cNvSpPr txBox="1">
            <a:spLocks noGrp="1"/>
          </p:cNvSpPr>
          <p:nvPr>
            <p:ph type="title"/>
          </p:nvPr>
        </p:nvSpPr>
        <p:spPr>
          <a:xfrm>
            <a:off x="537210" y="5093208"/>
            <a:ext cx="5662422" cy="1261872"/>
          </a:xfrm>
        </p:spPr>
        <p:txBody>
          <a:bodyPr vert="horz" lIns="91440" tIns="45720" rIns="91440" bIns="45720" rtlCol="0" anchor="ctr">
            <a:normAutofit/>
          </a:bodyPr>
          <a:lstStyle/>
          <a:p>
            <a:pPr algn="r" eaLnBrk="1" hangingPunct="1">
              <a:lnSpc>
                <a:spcPct val="90000"/>
              </a:lnSpc>
            </a:pPr>
            <a:r>
              <a:rPr lang="en-US" altLang="en-US" sz="6000" kern="1200">
                <a:solidFill>
                  <a:schemeClr val="bg1"/>
                </a:solidFill>
                <a:latin typeface="+mj-lt"/>
                <a:ea typeface="+mj-ea"/>
                <a:cs typeface="+mj-cs"/>
              </a:rPr>
              <a:t>Environment</a:t>
            </a:r>
          </a:p>
        </p:txBody>
      </p:sp>
      <p:sp>
        <p:nvSpPr>
          <p:cNvPr id="2" name="Content Placeholder 1"/>
          <p:cNvSpPr>
            <a:spLocks noGrp="1"/>
          </p:cNvSpPr>
          <p:nvPr>
            <p:ph idx="1"/>
          </p:nvPr>
        </p:nvSpPr>
        <p:spPr>
          <a:xfrm>
            <a:off x="6377940" y="5093208"/>
            <a:ext cx="2228850" cy="1261872"/>
          </a:xfrm>
        </p:spPr>
        <p:txBody>
          <a:bodyPr vert="horz" lIns="91440" tIns="45720" rIns="91440" bIns="45720" rtlCol="0" anchor="ctr">
            <a:normAutofit/>
          </a:bodyPr>
          <a:lstStyle/>
          <a:p>
            <a:pPr eaLnBrk="1" hangingPunct="1">
              <a:lnSpc>
                <a:spcPct val="90000"/>
              </a:lnSpc>
              <a:spcBef>
                <a:spcPts val="1000"/>
              </a:spcBef>
            </a:pPr>
            <a:r>
              <a:rPr lang="en-US" altLang="en-US" sz="2400" kern="1200" dirty="0">
                <a:solidFill>
                  <a:schemeClr val="bg1"/>
                </a:solidFill>
                <a:latin typeface="+mn-lt"/>
                <a:ea typeface="+mn-ea"/>
                <a:cs typeface="+mn-cs"/>
              </a:rPr>
              <a:t>Spongy Moth BURLAP Program</a:t>
            </a:r>
            <a:endParaRPr lang="en-US" sz="2400" kern="1200" dirty="0">
              <a:solidFill>
                <a:schemeClr val="bg1"/>
              </a:solidFill>
              <a:latin typeface="+mn-lt"/>
              <a:ea typeface="+mn-ea"/>
              <a:cs typeface="+mn-cs"/>
            </a:endParaRPr>
          </a:p>
        </p:txBody>
      </p:sp>
      <p:pic>
        <p:nvPicPr>
          <p:cNvPr id="7" name="Picture 6">
            <a:extLst>
              <a:ext uri="{FF2B5EF4-FFF2-40B4-BE49-F238E27FC236}">
                <a16:creationId xmlns:a16="http://schemas.microsoft.com/office/drawing/2014/main" id="{B7F93554-3152-0CA3-B822-A0EB0042A42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582930" y="1140208"/>
            <a:ext cx="7978140" cy="2373497"/>
          </a:xfrm>
          <a:prstGeom prst="rect">
            <a:avLst/>
          </a:prstGeom>
        </p:spPr>
      </p:pic>
      <p:cxnSp>
        <p:nvCxnSpPr>
          <p:cNvPr id="9249" name="Straight Connector 9248">
            <a:extLst>
              <a:ext uri="{FF2B5EF4-FFF2-40B4-BE49-F238E27FC236}">
                <a16:creationId xmlns:a16="http://schemas.microsoft.com/office/drawing/2014/main" id="{9392F240-FCCC-4D1B-89FD-0485B2F8F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9218" name="Footer Placeholder 2"/>
          <p:cNvSpPr>
            <a:spLocks noGrp="1"/>
          </p:cNvSpPr>
          <p:nvPr>
            <p:ph type="ftr" sz="quarter" idx="11"/>
          </p:nvPr>
        </p:nvSpPr>
        <p:spPr bwMode="auto">
          <a:xfrm>
            <a:off x="3028950"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r>
              <a:rPr lang="en-US" altLang="en-US" kern="1200">
                <a:solidFill>
                  <a:schemeClr val="bg1">
                    <a:alpha val="80000"/>
                  </a:schemeClr>
                </a:solidFill>
                <a:latin typeface="+mn-lt"/>
                <a:ea typeface="+mn-ea"/>
                <a:cs typeface="+mn-cs"/>
              </a:rPr>
              <a:t>Civic Hospital Neighbourhood Association</a:t>
            </a:r>
          </a:p>
        </p:txBody>
      </p:sp>
    </p:spTree>
    <p:extLst>
      <p:ext uri="{BB962C8B-B14F-4D97-AF65-F5344CB8AC3E}">
        <p14:creationId xmlns:p14="http://schemas.microsoft.com/office/powerpoint/2010/main" val="2331495783"/>
      </p:ext>
    </p:extLst>
  </p:cSld>
  <p:clrMapOvr>
    <a:masterClrMapping/>
  </p:clrMapOvr>
  <p:transition spd="slow"/>
</p:sld>
</file>

<file path=ppt/theme/theme1.xml><?xml version="1.0" encoding="utf-8"?>
<a:theme xmlns:a="http://schemas.openxmlformats.org/drawingml/2006/main" name="(Default) Titl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4547</TotalTime>
  <Words>2496</Words>
  <Application>Microsoft Office PowerPoint</Application>
  <PresentationFormat>On-screen Show (4:3)</PresentationFormat>
  <Paragraphs>282</Paragraphs>
  <Slides>28</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Avenir Next LT Pro</vt:lpstr>
      <vt:lpstr>Calibri</vt:lpstr>
      <vt:lpstr>Calibri  </vt:lpstr>
      <vt:lpstr>Calibri   </vt:lpstr>
      <vt:lpstr>Calibri Light</vt:lpstr>
      <vt:lpstr>Cambria</vt:lpstr>
      <vt:lpstr>Courier New</vt:lpstr>
      <vt:lpstr>Roboto</vt:lpstr>
      <vt:lpstr>Symbol</vt:lpstr>
      <vt:lpstr>Tw Cen MT</vt:lpstr>
      <vt:lpstr>(Default) Title Master</vt:lpstr>
      <vt:lpstr>PowerPoint Presentation</vt:lpstr>
      <vt:lpstr>PowerPoint Presentation</vt:lpstr>
      <vt:lpstr>CHNA Agenda</vt:lpstr>
      <vt:lpstr>Planning and Development </vt:lpstr>
      <vt:lpstr>Councillor Jeff Leiper</vt:lpstr>
      <vt:lpstr>2022 Events </vt:lpstr>
      <vt:lpstr>Environment </vt:lpstr>
      <vt:lpstr>Environment </vt:lpstr>
      <vt:lpstr>Environment</vt:lpstr>
      <vt:lpstr>All Candidates </vt:lpstr>
      <vt:lpstr>All Candidates </vt:lpstr>
      <vt:lpstr>Pumpkins in the Park 2022</vt:lpstr>
      <vt:lpstr>An Evening of Neighbourhood History  </vt:lpstr>
      <vt:lpstr>An Evening of  Neighbourhood History  </vt:lpstr>
      <vt:lpstr>2023 CHNA Election  -Peter Eady</vt:lpstr>
      <vt:lpstr>2023 CHNA Election  Karen Wright</vt:lpstr>
      <vt:lpstr>2023 CHNA Board Election</vt:lpstr>
      <vt:lpstr>2023 CHNA Board Election</vt:lpstr>
      <vt:lpstr>2023 CHNA Board Election</vt:lpstr>
      <vt:lpstr>2023 CHNA Board Election</vt:lpstr>
      <vt:lpstr>2023 CHNA Election  </vt:lpstr>
      <vt:lpstr>Finance Highlights Julie Westall</vt:lpstr>
      <vt:lpstr>1081 Carling Subcommittee REVISED Proposal</vt:lpstr>
      <vt:lpstr>1081 Carling Subcommittee REVISED Proposal</vt:lpstr>
      <vt:lpstr> New Campus Development (NCD) – 2of4 Strategies  Luanne Calcutt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Wright</dc:creator>
  <cp:lastModifiedBy>Karen Wright</cp:lastModifiedBy>
  <cp:revision>69</cp:revision>
  <cp:lastPrinted>2022-11-01T20:49:53Z</cp:lastPrinted>
  <dcterms:created xsi:type="dcterms:W3CDTF">2019-11-13T16:41:46Z</dcterms:created>
  <dcterms:modified xsi:type="dcterms:W3CDTF">2022-11-02T00:39:01Z</dcterms:modified>
</cp:coreProperties>
</file>