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BC64-43F5-4F9A-8C96-AE2D80CD4F4A}" type="datetimeFigureOut">
              <a:rPr lang="en-CA" smtClean="0"/>
              <a:t>01/14/15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11408-BE1F-4D07-8204-212852C33ED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07950" y="2565400"/>
            <a:ext cx="1584325" cy="2592388"/>
            <a:chOff x="251520" y="1916832"/>
            <a:chExt cx="1944216" cy="3240360"/>
          </a:xfrm>
        </p:grpSpPr>
        <p:sp>
          <p:nvSpPr>
            <p:cNvPr id="8" name="Down Arrow 7"/>
            <p:cNvSpPr/>
            <p:nvPr/>
          </p:nvSpPr>
          <p:spPr>
            <a:xfrm>
              <a:off x="1311293" y="3932879"/>
              <a:ext cx="288321" cy="1224313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10"/>
            <p:cNvSpPr/>
            <p:nvPr/>
          </p:nvSpPr>
          <p:spPr>
            <a:xfrm>
              <a:off x="251520" y="1916832"/>
              <a:ext cx="1944216" cy="201604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436" name="TextBox 8"/>
            <p:cNvSpPr>
              <a:spLocks noChangeArrowheads="1"/>
            </p:cNvSpPr>
            <p:nvPr/>
          </p:nvSpPr>
          <p:spPr bwMode="auto">
            <a:xfrm>
              <a:off x="323528" y="2204864"/>
              <a:ext cx="1800200" cy="1328023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marL="0" lvl="1" algn="ctr" defTabSz="1155700"/>
              <a:r>
                <a:rPr lang="en-US" b="1"/>
                <a:t>RFP </a:t>
              </a:r>
            </a:p>
            <a:p>
              <a:pPr marL="0" lvl="1" algn="ctr" defTabSz="1155700"/>
              <a:r>
                <a:rPr lang="en-US" b="1"/>
                <a:t>(tender) </a:t>
              </a:r>
            </a:p>
            <a:p>
              <a:pPr marL="0" lvl="1" algn="ctr" defTabSz="1155700"/>
              <a:r>
                <a:rPr lang="en-US" b="1"/>
                <a:t>for contractors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50825" y="5157788"/>
            <a:ext cx="8569325" cy="431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12" name="TextBox 13"/>
          <p:cNvSpPr>
            <a:spLocks noChangeArrowheads="1"/>
          </p:cNvSpPr>
          <p:nvPr/>
        </p:nvSpPr>
        <p:spPr bwMode="auto">
          <a:xfrm>
            <a:off x="107950" y="5157788"/>
            <a:ext cx="935038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0" lvl="1" algn="ctr" defTabSz="1155700"/>
            <a:r>
              <a:rPr lang="en-US" sz="2000" b="1">
                <a:solidFill>
                  <a:schemeClr val="bg1"/>
                </a:solidFill>
              </a:rPr>
              <a:t>2013</a:t>
            </a:r>
          </a:p>
        </p:txBody>
      </p:sp>
      <p:sp>
        <p:nvSpPr>
          <p:cNvPr id="17413" name="TextBox 15"/>
          <p:cNvSpPr>
            <a:spLocks noChangeArrowheads="1"/>
          </p:cNvSpPr>
          <p:nvPr/>
        </p:nvSpPr>
        <p:spPr bwMode="auto">
          <a:xfrm>
            <a:off x="1403350" y="5157788"/>
            <a:ext cx="936625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0" lvl="1" algn="ctr" defTabSz="1155700"/>
            <a:r>
              <a:rPr lang="en-US" sz="2000" b="1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17414" name="TextBox 16"/>
          <p:cNvSpPr>
            <a:spLocks noChangeArrowheads="1"/>
          </p:cNvSpPr>
          <p:nvPr/>
        </p:nvSpPr>
        <p:spPr bwMode="auto">
          <a:xfrm>
            <a:off x="2555875" y="5157788"/>
            <a:ext cx="936625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0" lvl="1" algn="ctr" defTabSz="1155700"/>
            <a:r>
              <a:rPr lang="en-US" sz="2000" b="1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17415" name="TextBox 17"/>
          <p:cNvSpPr>
            <a:spLocks noChangeArrowheads="1"/>
          </p:cNvSpPr>
          <p:nvPr/>
        </p:nvSpPr>
        <p:spPr bwMode="auto">
          <a:xfrm>
            <a:off x="3419475" y="5157788"/>
            <a:ext cx="936625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0" lvl="1" algn="ctr" defTabSz="1155700"/>
            <a:r>
              <a:rPr lang="en-US" sz="2000" b="1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17416" name="TextBox 18"/>
          <p:cNvSpPr>
            <a:spLocks noChangeArrowheads="1"/>
          </p:cNvSpPr>
          <p:nvPr/>
        </p:nvSpPr>
        <p:spPr bwMode="auto">
          <a:xfrm>
            <a:off x="4427538" y="5157788"/>
            <a:ext cx="936625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0" lvl="1" algn="ctr" defTabSz="1155700"/>
            <a:r>
              <a:rPr lang="en-US" sz="2000" b="1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17417" name="TextBox 19"/>
          <p:cNvSpPr>
            <a:spLocks noChangeArrowheads="1"/>
          </p:cNvSpPr>
          <p:nvPr/>
        </p:nvSpPr>
        <p:spPr bwMode="auto">
          <a:xfrm>
            <a:off x="5508625" y="5157788"/>
            <a:ext cx="935038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0" lvl="1" algn="ctr" defTabSz="1155700"/>
            <a:r>
              <a:rPr lang="en-US" sz="2000" b="1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17418" name="TextBox 20"/>
          <p:cNvSpPr>
            <a:spLocks noChangeArrowheads="1"/>
          </p:cNvSpPr>
          <p:nvPr/>
        </p:nvSpPr>
        <p:spPr bwMode="auto">
          <a:xfrm>
            <a:off x="6588125" y="5157788"/>
            <a:ext cx="936625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0" lvl="1" algn="ctr" defTabSz="1155700"/>
            <a:r>
              <a:rPr lang="en-US" sz="2000" b="1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17419" name="TextBox 21"/>
          <p:cNvSpPr>
            <a:spLocks noChangeArrowheads="1"/>
          </p:cNvSpPr>
          <p:nvPr/>
        </p:nvSpPr>
        <p:spPr bwMode="auto">
          <a:xfrm>
            <a:off x="7812088" y="5157788"/>
            <a:ext cx="936625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0" lvl="1" algn="ctr" defTabSz="1155700"/>
            <a:r>
              <a:rPr lang="en-US" sz="2000" b="1">
                <a:solidFill>
                  <a:schemeClr val="bg1"/>
                </a:solidFill>
              </a:rPr>
              <a:t>2020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332706" y="5372894"/>
            <a:ext cx="2873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340769" y="5372894"/>
            <a:ext cx="2873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348831" y="5372894"/>
            <a:ext cx="2873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356894" y="5372894"/>
            <a:ext cx="2873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64956" y="5372894"/>
            <a:ext cx="2873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444456" y="5372894"/>
            <a:ext cx="2873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741444" y="5372894"/>
            <a:ext cx="28733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2"/>
          <p:cNvGrpSpPr/>
          <p:nvPr/>
        </p:nvGrpSpPr>
        <p:grpSpPr>
          <a:xfrm>
            <a:off x="1763688" y="1484784"/>
            <a:ext cx="2016224" cy="3672409"/>
            <a:chOff x="-108520" y="1768662"/>
            <a:chExt cx="2016224" cy="34605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4" name="Down Arrow 33"/>
            <p:cNvSpPr/>
            <p:nvPr/>
          </p:nvSpPr>
          <p:spPr>
            <a:xfrm>
              <a:off x="251520" y="3939981"/>
              <a:ext cx="288032" cy="128922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34"/>
            <p:cNvSpPr/>
            <p:nvPr/>
          </p:nvSpPr>
          <p:spPr>
            <a:xfrm>
              <a:off x="-108520" y="1768662"/>
              <a:ext cx="1944216" cy="216439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08520" y="1916832"/>
              <a:ext cx="2016224" cy="2083349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lvl="1" algn="ctr" defTabSz="1155700">
                <a:defRPr/>
              </a:pPr>
              <a:r>
                <a:rPr lang="en-US" sz="2000" b="1" dirty="0"/>
                <a:t>PROJECT START</a:t>
              </a:r>
            </a:p>
            <a:p>
              <a:pPr marL="0" lvl="1" algn="ctr" defTabSz="1155700">
                <a:defRPr/>
              </a:pPr>
              <a:endParaRPr lang="en-US" sz="500" b="1" dirty="0"/>
            </a:p>
            <a:p>
              <a:pPr marL="0" lvl="1" algn="ctr" defTabSz="1155700">
                <a:defRPr/>
              </a:pPr>
              <a:r>
                <a:rPr lang="en-US" sz="2000" b="1" dirty="0"/>
                <a:t>Relocation of Loading docks</a:t>
              </a:r>
            </a:p>
            <a:p>
              <a:pPr marL="0" lvl="1" algn="ctr" defTabSz="1155700">
                <a:defRPr/>
              </a:pPr>
              <a:r>
                <a:rPr lang="en-US" sz="2000" b="1" dirty="0"/>
                <a:t>&amp; Melrose Ambulance</a:t>
              </a:r>
            </a:p>
            <a:p>
              <a:pPr marL="0" lvl="1" algn="ctr" defTabSz="1155700">
                <a:defRPr/>
              </a:pPr>
              <a:r>
                <a:rPr lang="en-US" sz="2000" b="1" dirty="0"/>
                <a:t>Entrance  </a:t>
              </a:r>
            </a:p>
          </p:txBody>
        </p:sp>
      </p:grpSp>
      <p:grpSp>
        <p:nvGrpSpPr>
          <p:cNvPr id="4" name="Group 40"/>
          <p:cNvGrpSpPr/>
          <p:nvPr/>
        </p:nvGrpSpPr>
        <p:grpSpPr>
          <a:xfrm>
            <a:off x="2555776" y="3861048"/>
            <a:ext cx="1944216" cy="1296144"/>
            <a:chOff x="-252536" y="1916832"/>
            <a:chExt cx="1944216" cy="3138033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2" name="Down Arrow 41"/>
            <p:cNvSpPr/>
            <p:nvPr/>
          </p:nvSpPr>
          <p:spPr>
            <a:xfrm>
              <a:off x="179512" y="4005065"/>
              <a:ext cx="288032" cy="104980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2"/>
            <p:cNvSpPr/>
            <p:nvPr/>
          </p:nvSpPr>
          <p:spPr>
            <a:xfrm>
              <a:off x="-252536" y="1916832"/>
              <a:ext cx="1944216" cy="223224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-252536" y="1916832"/>
              <a:ext cx="1944216" cy="1896152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lvl="1" algn="ctr" defTabSz="1155700">
                <a:defRPr/>
              </a:pPr>
              <a:r>
                <a:rPr lang="en-US" sz="2000" b="1" dirty="0"/>
                <a:t>START on new building</a:t>
              </a:r>
            </a:p>
          </p:txBody>
        </p:sp>
      </p:grpSp>
      <p:grpSp>
        <p:nvGrpSpPr>
          <p:cNvPr id="5" name="Group 44"/>
          <p:cNvGrpSpPr/>
          <p:nvPr/>
        </p:nvGrpSpPr>
        <p:grpSpPr>
          <a:xfrm>
            <a:off x="4427984" y="1844824"/>
            <a:ext cx="1735907" cy="3312368"/>
            <a:chOff x="-396552" y="1700808"/>
            <a:chExt cx="1944216" cy="360680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6" name="Down Arrow 45"/>
            <p:cNvSpPr/>
            <p:nvPr/>
          </p:nvSpPr>
          <p:spPr>
            <a:xfrm>
              <a:off x="251520" y="3582617"/>
              <a:ext cx="288032" cy="1724992"/>
            </a:xfrm>
            <a:prstGeom prst="down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46"/>
            <p:cNvSpPr/>
            <p:nvPr/>
          </p:nvSpPr>
          <p:spPr>
            <a:xfrm>
              <a:off x="-396552" y="1700808"/>
              <a:ext cx="1944216" cy="1881809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396552" y="1904369"/>
              <a:ext cx="1935575" cy="1223598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lvl="1" algn="ctr" defTabSz="1155700">
                <a:defRPr/>
              </a:pPr>
              <a:r>
                <a:rPr lang="en-US" sz="2000" b="1" dirty="0"/>
                <a:t>New Building Completed </a:t>
              </a:r>
            </a:p>
            <a:p>
              <a:pPr marL="0" lvl="1" algn="ctr" defTabSz="1155700">
                <a:defRPr/>
              </a:pPr>
              <a:r>
                <a:rPr lang="en-US" sz="2000" b="1" dirty="0"/>
                <a:t>(2 years)</a:t>
              </a:r>
            </a:p>
          </p:txBody>
        </p:sp>
      </p:grpSp>
      <p:grpSp>
        <p:nvGrpSpPr>
          <p:cNvPr id="6" name="Group 48"/>
          <p:cNvGrpSpPr/>
          <p:nvPr/>
        </p:nvGrpSpPr>
        <p:grpSpPr>
          <a:xfrm>
            <a:off x="5292080" y="3789040"/>
            <a:ext cx="1800200" cy="1368152"/>
            <a:chOff x="-252536" y="1916832"/>
            <a:chExt cx="1800200" cy="33123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0" name="Down Arrow 49"/>
            <p:cNvSpPr/>
            <p:nvPr/>
          </p:nvSpPr>
          <p:spPr>
            <a:xfrm>
              <a:off x="179512" y="4005065"/>
              <a:ext cx="288032" cy="1224135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50"/>
            <p:cNvSpPr/>
            <p:nvPr/>
          </p:nvSpPr>
          <p:spPr>
            <a:xfrm>
              <a:off x="-252536" y="1916832"/>
              <a:ext cx="1728192" cy="223224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-252536" y="1916832"/>
              <a:ext cx="1800200" cy="1896151"/>
            </a:xfrm>
            <a:prstGeom prst="round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lvl="1" algn="ctr" defTabSz="1155700">
                <a:defRPr/>
              </a:pPr>
              <a:r>
                <a:rPr lang="en-US" sz="2000" b="1" dirty="0"/>
                <a:t>S-Level  start</a:t>
              </a:r>
            </a:p>
            <a:p>
              <a:pPr marL="0" lvl="1" algn="ctr" defTabSz="1155700">
                <a:defRPr/>
              </a:pPr>
              <a:r>
                <a:rPr lang="en-US" sz="2000" b="1" dirty="0"/>
                <a:t>renovations</a:t>
              </a:r>
            </a:p>
          </p:txBody>
        </p:sp>
      </p:grpSp>
      <p:sp>
        <p:nvSpPr>
          <p:cNvPr id="17431" name="Title 1"/>
          <p:cNvSpPr>
            <a:spLocks noGrp="1"/>
          </p:cNvSpPr>
          <p:nvPr>
            <p:ph type="title"/>
          </p:nvPr>
        </p:nvSpPr>
        <p:spPr>
          <a:xfrm>
            <a:off x="2268538" y="485775"/>
            <a:ext cx="5832475" cy="998538"/>
          </a:xfrm>
        </p:spPr>
        <p:txBody>
          <a:bodyPr/>
          <a:lstStyle/>
          <a:p>
            <a:pPr eaLnBrk="1" hangingPunct="1"/>
            <a:r>
              <a:rPr lang="en-US" b="1" smtClean="0"/>
              <a:t>Project Phases</a:t>
            </a:r>
            <a:endParaRPr lang="en-CA" b="1" smtClean="0"/>
          </a:p>
        </p:txBody>
      </p:sp>
      <p:grpSp>
        <p:nvGrpSpPr>
          <p:cNvPr id="7" name="Group 53"/>
          <p:cNvGrpSpPr/>
          <p:nvPr/>
        </p:nvGrpSpPr>
        <p:grpSpPr>
          <a:xfrm>
            <a:off x="6372200" y="2636912"/>
            <a:ext cx="1944216" cy="2520280"/>
            <a:chOff x="-252536" y="1916832"/>
            <a:chExt cx="1944216" cy="3217727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5" name="Down Arrow 54"/>
            <p:cNvSpPr/>
            <p:nvPr/>
          </p:nvSpPr>
          <p:spPr>
            <a:xfrm>
              <a:off x="467544" y="3241779"/>
              <a:ext cx="288032" cy="1892780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55"/>
            <p:cNvSpPr/>
            <p:nvPr/>
          </p:nvSpPr>
          <p:spPr>
            <a:xfrm>
              <a:off x="-252536" y="1916833"/>
              <a:ext cx="1944216" cy="132494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-252536" y="1916832"/>
              <a:ext cx="1944216" cy="1029339"/>
            </a:xfrm>
            <a:prstGeom prst="roundRect">
              <a:avLst/>
            </a:prstGeom>
            <a:noFill/>
          </p:spPr>
          <p:txBody>
            <a:bodyPr>
              <a:spAutoFit/>
            </a:bodyPr>
            <a:lstStyle/>
            <a:p>
              <a:pPr marL="0" lvl="1" algn="ctr" defTabSz="1155700">
                <a:defRPr/>
              </a:pPr>
              <a:r>
                <a:rPr lang="en-US" sz="2000" b="1" dirty="0"/>
                <a:t>Level-1  start</a:t>
              </a:r>
            </a:p>
            <a:p>
              <a:pPr marL="0" lvl="1" algn="ctr" defTabSz="1155700">
                <a:defRPr/>
              </a:pPr>
              <a:r>
                <a:rPr lang="en-US" sz="2000" b="1" dirty="0"/>
                <a:t>renovations</a:t>
              </a:r>
            </a:p>
          </p:txBody>
        </p:sp>
      </p:grpSp>
      <p:grpSp>
        <p:nvGrpSpPr>
          <p:cNvPr id="9" name="Group 57"/>
          <p:cNvGrpSpPr/>
          <p:nvPr/>
        </p:nvGrpSpPr>
        <p:grpSpPr>
          <a:xfrm>
            <a:off x="6948264" y="3789040"/>
            <a:ext cx="1512168" cy="1368152"/>
            <a:chOff x="-169779" y="1568162"/>
            <a:chExt cx="1737907" cy="331236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59" name="Down Arrow 58"/>
            <p:cNvSpPr/>
            <p:nvPr/>
          </p:nvSpPr>
          <p:spPr>
            <a:xfrm>
              <a:off x="618036" y="4005065"/>
              <a:ext cx="288032" cy="875465"/>
            </a:xfrm>
            <a:prstGeom prst="down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TextBox 60"/>
            <p:cNvSpPr txBox="1"/>
            <p:nvPr/>
          </p:nvSpPr>
          <p:spPr>
            <a:xfrm>
              <a:off x="-169779" y="1568162"/>
              <a:ext cx="1737907" cy="2720566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>
              <a:spAutoFit/>
            </a:bodyPr>
            <a:lstStyle/>
            <a:p>
              <a:pPr marL="0" lvl="1" algn="ctr" defTabSz="1155700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Project Complete </a:t>
              </a:r>
            </a:p>
            <a:p>
              <a:pPr marL="0" lvl="1" algn="ctr" defTabSz="1155700">
                <a:defRPr/>
              </a:pPr>
              <a:r>
                <a:rPr lang="en-US" sz="2000" b="1" dirty="0">
                  <a:solidFill>
                    <a:schemeClr val="bg1"/>
                  </a:solidFill>
                </a:rPr>
                <a:t>(5 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 Yrs)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Project Phases</vt:lpstr>
    </vt:vector>
  </TitlesOfParts>
  <Company>UOHI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Phases</dc:title>
  <dc:creator>mdfraser</dc:creator>
  <cp:lastModifiedBy>mdfraser</cp:lastModifiedBy>
  <cp:revision>3</cp:revision>
  <dcterms:created xsi:type="dcterms:W3CDTF">2015-01-14T23:08:27Z</dcterms:created>
  <dcterms:modified xsi:type="dcterms:W3CDTF">2015-01-14T23:32:16Z</dcterms:modified>
</cp:coreProperties>
</file>